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style1.xml" ContentType="application/vnd.ms-office.chartstyle+xml"/>
  <Override PartName="/ppt/charts/colors1.xml" ContentType="application/vnd.ms-office.chartcolorstyl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style2.xml" ContentType="application/vnd.ms-office.chartstyle+xml"/>
  <Override PartName="/ppt/charts/colors2.xml" ContentType="application/vnd.ms-office.chartcolorstyle+xml"/>
  <Override PartName="/ppt/charts/chart32.xml" ContentType="application/vnd.openxmlformats-officedocument.drawingml.chart+xml"/>
  <Override PartName="/ppt/charts/style3.xml" ContentType="application/vnd.ms-office.chartstyle+xml"/>
  <Override PartName="/ppt/charts/colors3.xml" ContentType="application/vnd.ms-office.chartcolorstyle+xml"/>
  <Override PartName="/ppt/charts/chart33.xml" ContentType="application/vnd.openxmlformats-officedocument.drawingml.chart+xml"/>
  <Override PartName="/ppt/charts/style4.xml" ContentType="application/vnd.ms-office.chartstyle+xml"/>
  <Override PartName="/ppt/charts/colors4.xml" ContentType="application/vnd.ms-office.chartcolorstyle+xml"/>
  <Override PartName="/ppt/charts/chart34.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71" r:id="rId3"/>
    <p:sldId id="269" r:id="rId4"/>
    <p:sldId id="266" r:id="rId5"/>
    <p:sldId id="270" r:id="rId6"/>
    <p:sldId id="279" r:id="rId7"/>
    <p:sldId id="280" r:id="rId8"/>
    <p:sldId id="276" r:id="rId9"/>
    <p:sldId id="28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initials="A" lastIdx="12" clrIdx="0">
    <p:extLst>
      <p:ext uri="{19B8F6BF-5375-455C-9EA6-DF929625EA0E}">
        <p15:presenceInfo xmlns:p15="http://schemas.microsoft.com/office/powerpoint/2012/main" userId="Aleksandra" providerId="None"/>
      </p:ext>
    </p:extLst>
  </p:cmAuthor>
  <p:cmAuthor id="2" name="Audrey Ledanois" initials="AL" lastIdx="2" clrIdx="1">
    <p:extLst>
      <p:ext uri="{19B8F6BF-5375-455C-9EA6-DF929625EA0E}">
        <p15:presenceInfo xmlns:p15="http://schemas.microsoft.com/office/powerpoint/2012/main" userId="S::audrey.ledanois@wecf.org::e1cb488a-78e6-4b8c-871d-12557cd324d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941" autoAdjust="0"/>
    <p:restoredTop sz="94660"/>
  </p:normalViewPr>
  <p:slideViewPr>
    <p:cSldViewPr snapToGrid="0">
      <p:cViewPr varScale="1">
        <p:scale>
          <a:sx n="75" d="100"/>
          <a:sy n="75" d="100"/>
        </p:scale>
        <p:origin x="168" y="9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latest%20blank%20versions%20received%20020718/Evaluation%20of%20the%20women2030%20survey%20data%20_Armenia%20v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latest%20blank%20versions%20received%20020718/Evaluation%20of%20the%20women2030%20survey%20data%20_Armenia%20v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latest%20blank%20versions%20received%20020718/Evaluation%20of%20the%20women2030%20survey%20data%20_Armenia%20v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latest%20blank%20versions%20received%20020718/Evaluation%20of%20the%20women2030%20survey%20data%20_Armenia%20v2.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Users/audreyledanois/Documents/WECF/Women2030/Gender%20Assessment%20questionnaire%20+%20Reports/Moldova/Evaluation%20of%20the%20women2030%20survey%20data%20_%20MOL%20061118.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s>
</file>

<file path=ppt/charts/_rels/chart31.xml.rels><?xml version="1.0" encoding="UTF-8" standalone="yes"?>
<Relationships xmlns="http://schemas.openxmlformats.org/package/2006/relationships"><Relationship Id="rId3"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 Id="rId2" Type="http://schemas.microsoft.com/office/2011/relationships/chartColorStyle" Target="colors2.xml"/><Relationship Id="rId1" Type="http://schemas.microsoft.com/office/2011/relationships/chartStyle" Target="style2.xml"/></Relationships>
</file>

<file path=ppt/charts/_rels/chart32.xml.rels><?xml version="1.0" encoding="UTF-8" standalone="yes"?>
<Relationships xmlns="http://schemas.openxmlformats.org/package/2006/relationships"><Relationship Id="rId3"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 Id="rId2" Type="http://schemas.microsoft.com/office/2011/relationships/chartColorStyle" Target="colors3.xml"/><Relationship Id="rId1" Type="http://schemas.microsoft.com/office/2011/relationships/chartStyle" Target="style3.xml"/></Relationships>
</file>

<file path=ppt/charts/_rels/chart33.xml.rels><?xml version="1.0" encoding="UTF-8" standalone="yes"?>
<Relationships xmlns="http://schemas.openxmlformats.org/package/2006/relationships"><Relationship Id="rId3"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 Id="rId2" Type="http://schemas.microsoft.com/office/2011/relationships/chartColorStyle" Target="colors4.xml"/><Relationship Id="rId1" Type="http://schemas.microsoft.com/office/2011/relationships/chartStyle" Target="style4.xml"/></Relationships>
</file>

<file path=ppt/charts/_rels/chart34.xml.rels><?xml version="1.0" encoding="UTF-8" standalone="yes"?>
<Relationships xmlns="http://schemas.openxmlformats.org/package/2006/relationships"><Relationship Id="rId3" Type="http://schemas.openxmlformats.org/officeDocument/2006/relationships/oleObject" Target="file:////Users/audreyledanois/Documents/WECF/Women2030/Advocacy/Gender%20Assessment%20questionnaire%20+%20Reports/Armenia/Evaluation%20of%20the%20women2030%20survey%20data%20_%20Armenia%20090119.xlsx" TargetMode="External"/><Relationship Id="rId2" Type="http://schemas.microsoft.com/office/2011/relationships/chartColorStyle" Target="colors5.xml"/><Relationship Id="rId1" Type="http://schemas.microsoft.com/office/2011/relationships/chartStyle" Target="style5.xml"/></Relationships>
</file>

<file path=ppt/charts/_rels/chart4.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latest%20blank%20versions%20received%20020718/Evaluation%20of%20the%20women2030%20survey%20data%20_Armenia%20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latest%20blank%20versions%20received%20020718/Evaluation%20of%20the%20women2030%20survey%20data%20_Armenia%20v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latest%20blank%20versions%20received%20020718/Evaluation%20of%20the%20women2030%20survey%20data%20_Armenia%20v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Users/audreyledanois/Documents/WECF/Women2030/Gender%20Assessment%20questionnaire%20+%20Reports/Moldova/Evaluation%20of%20the%20women2030%20survey%20data%20_%20MOL%20061118.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Users/audreyledanois/Documents/WECF/Women2030/Advocacy/Gender%20Assessment%20questionnaire%20+%20Reports/latest%20blank%20versions%20received%20020718/Evaluation%20of%20the%20women2030%20survey%20data%20_Armenia%20v2.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Users/audreyledanois/Documents/WECF/Women2030/Advocacy/Gender%20Assessment%20questionnaire%20+%20Reports/latest%20blank%20versions%20received%20020718/Evaluation%20of%20the%20women2030%20survey%20data%20_Armenia%20v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1F8-F149-BD3E-C417AB8B48F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1F8-F149-BD3E-C417AB8B48F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'General statistics'!$O$5:$O$6</c:f>
              <c:strCache>
                <c:ptCount val="2"/>
                <c:pt idx="0">
                  <c:v>Men</c:v>
                </c:pt>
                <c:pt idx="1">
                  <c:v>Women</c:v>
                </c:pt>
              </c:strCache>
            </c:strRef>
          </c:cat>
          <c:val>
            <c:numRef>
              <c:f>'General statistics'!$Q$5:$Q$6</c:f>
              <c:numCache>
                <c:formatCode>0</c:formatCode>
                <c:ptCount val="2"/>
                <c:pt idx="0">
                  <c:v>50</c:v>
                </c:pt>
                <c:pt idx="1">
                  <c:v>50</c:v>
                </c:pt>
              </c:numCache>
            </c:numRef>
          </c:val>
          <c:extLst>
            <c:ext xmlns:c16="http://schemas.microsoft.com/office/drawing/2014/chart" uri="{C3380CC4-5D6E-409C-BE32-E72D297353CC}">
              <c16:uniqueId val="{00000004-21F8-F149-BD3E-C417AB8B48F3}"/>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7CA-CB46-A83E-DA6FC9BC20C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7CA-CB46-A83E-DA6FC9BC20C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7CA-CB46-A83E-DA6FC9BC20C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'General statistics'!$AM$4:$AO$4</c:f>
              <c:strCache>
                <c:ptCount val="3"/>
                <c:pt idx="0">
                  <c:v>employed</c:v>
                </c:pt>
                <c:pt idx="1">
                  <c:v>unemployed</c:v>
                </c:pt>
                <c:pt idx="2">
                  <c:v>not answered</c:v>
                </c:pt>
              </c:strCache>
            </c:strRef>
          </c:cat>
          <c:val>
            <c:numRef>
              <c:f>'General statistics'!$AM$8:$AO$8</c:f>
              <c:numCache>
                <c:formatCode>0.0</c:formatCode>
                <c:ptCount val="3"/>
                <c:pt idx="0">
                  <c:v>57.5</c:v>
                </c:pt>
                <c:pt idx="1">
                  <c:v>42.5</c:v>
                </c:pt>
                <c:pt idx="2">
                  <c:v>0</c:v>
                </c:pt>
              </c:numCache>
            </c:numRef>
          </c:val>
          <c:extLst>
            <c:ext xmlns:c16="http://schemas.microsoft.com/office/drawing/2014/chart" uri="{C3380CC4-5D6E-409C-BE32-E72D297353CC}">
              <c16:uniqueId val="{00000006-77CA-CB46-A83E-DA6FC9BC20CF}"/>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'General statistics'!$X$29</c:f>
              <c:strCache>
                <c:ptCount val="1"/>
                <c:pt idx="0">
                  <c:v>primary education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('General statistics'!$R$30:$S$31,'General statistics'!$R$34:$S$35)</c:f>
              <c:multiLvlStrCache>
                <c:ptCount val="4"/>
                <c:lvl>
                  <c:pt idx="0">
                    <c:v>Men</c:v>
                  </c:pt>
                  <c:pt idx="1">
                    <c:v>Women</c:v>
                  </c:pt>
                  <c:pt idx="2">
                    <c:v>Men</c:v>
                  </c:pt>
                  <c:pt idx="3">
                    <c:v>Women</c:v>
                  </c:pt>
                </c:lvl>
                <c:lvl>
                  <c:pt idx="0">
                    <c:v>Rural</c:v>
                  </c:pt>
                  <c:pt idx="2">
                    <c:v>Urban</c:v>
                  </c:pt>
                </c:lvl>
              </c:multiLvlStrCache>
            </c:multiLvlStrRef>
          </c:cat>
          <c:val>
            <c:numRef>
              <c:f>('General statistics'!$X$30:$X$31,'General statistics'!$X$34:$X$35)</c:f>
              <c:numCache>
                <c:formatCode>0</c:formatCode>
                <c:ptCount val="4"/>
                <c:pt idx="0">
                  <c:v>0</c:v>
                </c:pt>
                <c:pt idx="1">
                  <c:v>0</c:v>
                </c:pt>
                <c:pt idx="2">
                  <c:v>0</c:v>
                </c:pt>
                <c:pt idx="3">
                  <c:v>0</c:v>
                </c:pt>
              </c:numCache>
            </c:numRef>
          </c:val>
          <c:extLst>
            <c:ext xmlns:c16="http://schemas.microsoft.com/office/drawing/2014/chart" uri="{C3380CC4-5D6E-409C-BE32-E72D297353CC}">
              <c16:uniqueId val="{00000000-8757-004E-8779-36517B3F05F0}"/>
            </c:ext>
          </c:extLst>
        </c:ser>
        <c:ser>
          <c:idx val="1"/>
          <c:order val="1"/>
          <c:tx>
            <c:strRef>
              <c:f>'General statistics'!$Y$29</c:f>
              <c:strCache>
                <c:ptCount val="1"/>
                <c:pt idx="0">
                  <c:v>secondary education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('General statistics'!$R$30:$S$31,'General statistics'!$R$34:$S$35)</c:f>
              <c:multiLvlStrCache>
                <c:ptCount val="4"/>
                <c:lvl>
                  <c:pt idx="0">
                    <c:v>Men</c:v>
                  </c:pt>
                  <c:pt idx="1">
                    <c:v>Women</c:v>
                  </c:pt>
                  <c:pt idx="2">
                    <c:v>Men</c:v>
                  </c:pt>
                  <c:pt idx="3">
                    <c:v>Women</c:v>
                  </c:pt>
                </c:lvl>
                <c:lvl>
                  <c:pt idx="0">
                    <c:v>Rural</c:v>
                  </c:pt>
                  <c:pt idx="2">
                    <c:v>Urban</c:v>
                  </c:pt>
                </c:lvl>
              </c:multiLvlStrCache>
            </c:multiLvlStrRef>
          </c:cat>
          <c:val>
            <c:numRef>
              <c:f>('General statistics'!$Y$30:$Y$31,'General statistics'!$Y$34:$Y$35)</c:f>
              <c:numCache>
                <c:formatCode>0</c:formatCode>
                <c:ptCount val="4"/>
                <c:pt idx="0">
                  <c:v>60</c:v>
                </c:pt>
                <c:pt idx="1">
                  <c:v>40</c:v>
                </c:pt>
                <c:pt idx="2">
                  <c:v>13.333333333333334</c:v>
                </c:pt>
                <c:pt idx="3">
                  <c:v>10</c:v>
                </c:pt>
              </c:numCache>
            </c:numRef>
          </c:val>
          <c:extLst>
            <c:ext xmlns:c16="http://schemas.microsoft.com/office/drawing/2014/chart" uri="{C3380CC4-5D6E-409C-BE32-E72D297353CC}">
              <c16:uniqueId val="{00000001-8757-004E-8779-36517B3F05F0}"/>
            </c:ext>
          </c:extLst>
        </c:ser>
        <c:ser>
          <c:idx val="4"/>
          <c:order val="2"/>
          <c:tx>
            <c:strRef>
              <c:f>'General statistics'!$Z$29</c:f>
              <c:strCache>
                <c:ptCount val="1"/>
                <c:pt idx="0">
                  <c:v>vocational training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('General statistics'!$R$30:$S$31,'General statistics'!$R$34:$S$35)</c:f>
              <c:multiLvlStrCache>
                <c:ptCount val="4"/>
                <c:lvl>
                  <c:pt idx="0">
                    <c:v>Men</c:v>
                  </c:pt>
                  <c:pt idx="1">
                    <c:v>Women</c:v>
                  </c:pt>
                  <c:pt idx="2">
                    <c:v>Men</c:v>
                  </c:pt>
                  <c:pt idx="3">
                    <c:v>Women</c:v>
                  </c:pt>
                </c:lvl>
                <c:lvl>
                  <c:pt idx="0">
                    <c:v>Rural</c:v>
                  </c:pt>
                  <c:pt idx="2">
                    <c:v>Urban</c:v>
                  </c:pt>
                </c:lvl>
              </c:multiLvlStrCache>
            </c:multiLvlStrRef>
          </c:cat>
          <c:val>
            <c:numRef>
              <c:f>('General statistics'!$Z$30:$Z$31,'General statistics'!$Z$34:$Z$35)</c:f>
              <c:numCache>
                <c:formatCode>0</c:formatCode>
                <c:ptCount val="4"/>
                <c:pt idx="0">
                  <c:v>23.333333333333332</c:v>
                </c:pt>
                <c:pt idx="1">
                  <c:v>33.333333333333336</c:v>
                </c:pt>
                <c:pt idx="2">
                  <c:v>3.3333333333333335</c:v>
                </c:pt>
                <c:pt idx="3">
                  <c:v>6.666666666666667</c:v>
                </c:pt>
              </c:numCache>
            </c:numRef>
          </c:val>
          <c:extLst>
            <c:ext xmlns:c16="http://schemas.microsoft.com/office/drawing/2014/chart" uri="{C3380CC4-5D6E-409C-BE32-E72D297353CC}">
              <c16:uniqueId val="{00000002-8757-004E-8779-36517B3F05F0}"/>
            </c:ext>
          </c:extLst>
        </c:ser>
        <c:ser>
          <c:idx val="5"/>
          <c:order val="3"/>
          <c:tx>
            <c:strRef>
              <c:f>'General statistics'!$AA$29</c:f>
              <c:strCache>
                <c:ptCount val="1"/>
                <c:pt idx="0">
                  <c:v>not finished higher education</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('General statistics'!$R$30:$S$31,'General statistics'!$R$34:$S$35)</c:f>
              <c:multiLvlStrCache>
                <c:ptCount val="4"/>
                <c:lvl>
                  <c:pt idx="0">
                    <c:v>Men</c:v>
                  </c:pt>
                  <c:pt idx="1">
                    <c:v>Women</c:v>
                  </c:pt>
                  <c:pt idx="2">
                    <c:v>Men</c:v>
                  </c:pt>
                  <c:pt idx="3">
                    <c:v>Women</c:v>
                  </c:pt>
                </c:lvl>
                <c:lvl>
                  <c:pt idx="0">
                    <c:v>Rural</c:v>
                  </c:pt>
                  <c:pt idx="2">
                    <c:v>Urban</c:v>
                  </c:pt>
                </c:lvl>
              </c:multiLvlStrCache>
            </c:multiLvlStrRef>
          </c:cat>
          <c:val>
            <c:numRef>
              <c:f>('General statistics'!$AA$30:$AA$31,'General statistics'!$AA$34:$AA$35)</c:f>
              <c:numCache>
                <c:formatCode>0</c:formatCode>
                <c:ptCount val="4"/>
                <c:pt idx="0">
                  <c:v>0</c:v>
                </c:pt>
                <c:pt idx="1">
                  <c:v>0</c:v>
                </c:pt>
                <c:pt idx="2">
                  <c:v>0</c:v>
                </c:pt>
                <c:pt idx="3">
                  <c:v>0</c:v>
                </c:pt>
              </c:numCache>
            </c:numRef>
          </c:val>
          <c:extLst>
            <c:ext xmlns:c16="http://schemas.microsoft.com/office/drawing/2014/chart" uri="{C3380CC4-5D6E-409C-BE32-E72D297353CC}">
              <c16:uniqueId val="{00000003-8757-004E-8779-36517B3F05F0}"/>
            </c:ext>
          </c:extLst>
        </c:ser>
        <c:ser>
          <c:idx val="2"/>
          <c:order val="4"/>
          <c:tx>
            <c:strRef>
              <c:f>'General statistics'!$AB$29</c:f>
              <c:strCache>
                <c:ptCount val="1"/>
                <c:pt idx="0">
                  <c:v>university</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('General statistics'!$R$30:$S$31,'General statistics'!$R$34:$S$35)</c:f>
              <c:multiLvlStrCache>
                <c:ptCount val="4"/>
                <c:lvl>
                  <c:pt idx="0">
                    <c:v>Men</c:v>
                  </c:pt>
                  <c:pt idx="1">
                    <c:v>Women</c:v>
                  </c:pt>
                  <c:pt idx="2">
                    <c:v>Men</c:v>
                  </c:pt>
                  <c:pt idx="3">
                    <c:v>Women</c:v>
                  </c:pt>
                </c:lvl>
                <c:lvl>
                  <c:pt idx="0">
                    <c:v>Rural</c:v>
                  </c:pt>
                  <c:pt idx="2">
                    <c:v>Urban</c:v>
                  </c:pt>
                </c:lvl>
              </c:multiLvlStrCache>
            </c:multiLvlStrRef>
          </c:cat>
          <c:val>
            <c:numRef>
              <c:f>('General statistics'!$AB$30:$AB$31,'General statistics'!$AB$34:$AB$35)</c:f>
              <c:numCache>
                <c:formatCode>0</c:formatCode>
                <c:ptCount val="4"/>
                <c:pt idx="0">
                  <c:v>16.666666666666668</c:v>
                </c:pt>
                <c:pt idx="1">
                  <c:v>26.666666666666668</c:v>
                </c:pt>
                <c:pt idx="2">
                  <c:v>83.333333333333329</c:v>
                </c:pt>
                <c:pt idx="3">
                  <c:v>83.333333333333329</c:v>
                </c:pt>
              </c:numCache>
            </c:numRef>
          </c:val>
          <c:extLst>
            <c:ext xmlns:c16="http://schemas.microsoft.com/office/drawing/2014/chart" uri="{C3380CC4-5D6E-409C-BE32-E72D297353CC}">
              <c16:uniqueId val="{00000004-8757-004E-8779-36517B3F05F0}"/>
            </c:ext>
          </c:extLst>
        </c:ser>
        <c:dLbls>
          <c:showLegendKey val="0"/>
          <c:showVal val="1"/>
          <c:showCatName val="0"/>
          <c:showSerName val="0"/>
          <c:showPercent val="0"/>
          <c:showBubbleSize val="0"/>
        </c:dLbls>
        <c:gapWidth val="75"/>
        <c:overlap val="100"/>
        <c:axId val="588243656"/>
        <c:axId val="385366016"/>
      </c:barChart>
      <c:catAx>
        <c:axId val="588243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85366016"/>
        <c:crosses val="autoZero"/>
        <c:auto val="1"/>
        <c:lblAlgn val="ctr"/>
        <c:lblOffset val="100"/>
        <c:noMultiLvlLbl val="0"/>
      </c:catAx>
      <c:valAx>
        <c:axId val="385366016"/>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88243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Average hours/day</a:t>
            </a:r>
            <a:r>
              <a:rPr lang="en-US" baseline="0"/>
              <a:t> of </a:t>
            </a:r>
            <a:r>
              <a:rPr lang="en-US" b="1" baseline="0"/>
              <a:t>domestic work and free time</a:t>
            </a:r>
            <a:r>
              <a:rPr lang="en-US" baseline="0"/>
              <a:t> by gender for </a:t>
            </a:r>
            <a:r>
              <a:rPr lang="en-US" b="1" baseline="0"/>
              <a:t>rural region</a:t>
            </a:r>
            <a:endParaRPr lang="en-US" b="1"/>
          </a:p>
        </c:rich>
      </c:tx>
      <c:overlay val="0"/>
      <c:spPr>
        <a:noFill/>
        <a:ln>
          <a:noFill/>
        </a:ln>
        <a:effectLst/>
      </c:spPr>
    </c:title>
    <c:autoTitleDeleted val="0"/>
    <c:plotArea>
      <c:layout/>
      <c:barChart>
        <c:barDir val="col"/>
        <c:grouping val="clustered"/>
        <c:varyColors val="0"/>
        <c:ser>
          <c:idx val="1"/>
          <c:order val="0"/>
          <c:tx>
            <c:strRef>
              <c:f>'Q1_ Time spent for work_leisure'!$K$25</c:f>
              <c:strCache>
                <c:ptCount val="1"/>
                <c:pt idx="0">
                  <c:v>Men</c:v>
                </c:pt>
              </c:strCache>
            </c:strRef>
          </c:tx>
          <c:spPr>
            <a:solidFill>
              <a:schemeClr val="accent2"/>
            </a:solidFill>
            <a:ln>
              <a:noFill/>
            </a:ln>
            <a:effectLst/>
          </c:spPr>
          <c:invertIfNegative val="0"/>
          <c:cat>
            <c:strRef>
              <c:f>'Q1_ Time spent for work_leisure'!$J$26:$J$27</c:f>
              <c:strCache>
                <c:ptCount val="2"/>
                <c:pt idx="0">
                  <c:v>Domestic work</c:v>
                </c:pt>
                <c:pt idx="1">
                  <c:v>Free time</c:v>
                </c:pt>
              </c:strCache>
            </c:strRef>
          </c:cat>
          <c:val>
            <c:numRef>
              <c:f>'Q1_ Time spent for work_leisure'!$K$26:$K$27</c:f>
              <c:numCache>
                <c:formatCode>0.0</c:formatCode>
                <c:ptCount val="2"/>
                <c:pt idx="0">
                  <c:v>3.3833333333333333</c:v>
                </c:pt>
                <c:pt idx="1">
                  <c:v>2.85</c:v>
                </c:pt>
              </c:numCache>
            </c:numRef>
          </c:val>
          <c:extLst>
            <c:ext xmlns:c16="http://schemas.microsoft.com/office/drawing/2014/chart" uri="{C3380CC4-5D6E-409C-BE32-E72D297353CC}">
              <c16:uniqueId val="{00000000-3BC8-E74A-9E0D-2EA90C989ADE}"/>
            </c:ext>
          </c:extLst>
        </c:ser>
        <c:ser>
          <c:idx val="0"/>
          <c:order val="1"/>
          <c:tx>
            <c:strRef>
              <c:f>'Q1_ Time spent for work_leisure'!$L$25</c:f>
              <c:strCache>
                <c:ptCount val="1"/>
                <c:pt idx="0">
                  <c:v>Women</c:v>
                </c:pt>
              </c:strCache>
            </c:strRef>
          </c:tx>
          <c:spPr>
            <a:solidFill>
              <a:schemeClr val="accent1"/>
            </a:solidFill>
            <a:ln>
              <a:noFill/>
            </a:ln>
            <a:effectLst/>
          </c:spPr>
          <c:invertIfNegative val="0"/>
          <c:cat>
            <c:strRef>
              <c:f>'Q1_ Time spent for work_leisure'!$J$26:$J$27</c:f>
              <c:strCache>
                <c:ptCount val="2"/>
                <c:pt idx="0">
                  <c:v>Domestic work</c:v>
                </c:pt>
                <c:pt idx="1">
                  <c:v>Free time</c:v>
                </c:pt>
              </c:strCache>
            </c:strRef>
          </c:cat>
          <c:val>
            <c:numRef>
              <c:f>'Q1_ Time spent for work_leisure'!$L$26:$L$27</c:f>
              <c:numCache>
                <c:formatCode>0.0</c:formatCode>
                <c:ptCount val="2"/>
                <c:pt idx="0">
                  <c:v>5.4333333333333336</c:v>
                </c:pt>
                <c:pt idx="1">
                  <c:v>3.6</c:v>
                </c:pt>
              </c:numCache>
            </c:numRef>
          </c:val>
          <c:extLst>
            <c:ext xmlns:c16="http://schemas.microsoft.com/office/drawing/2014/chart" uri="{C3380CC4-5D6E-409C-BE32-E72D297353CC}">
              <c16:uniqueId val="{00000001-3BC8-E74A-9E0D-2EA90C989ADE}"/>
            </c:ext>
          </c:extLst>
        </c:ser>
        <c:dLbls>
          <c:showLegendKey val="0"/>
          <c:showVal val="0"/>
          <c:showCatName val="0"/>
          <c:showSerName val="0"/>
          <c:showPercent val="0"/>
          <c:showBubbleSize val="0"/>
        </c:dLbls>
        <c:gapWidth val="219"/>
        <c:overlap val="-27"/>
        <c:axId val="-2115717864"/>
        <c:axId val="-2115714376"/>
      </c:barChart>
      <c:catAx>
        <c:axId val="-2115717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15714376"/>
        <c:crosses val="autoZero"/>
        <c:auto val="1"/>
        <c:lblAlgn val="ctr"/>
        <c:lblOffset val="100"/>
        <c:noMultiLvlLbl val="0"/>
      </c:catAx>
      <c:valAx>
        <c:axId val="-2115714376"/>
        <c:scaling>
          <c:orientation val="minMax"/>
          <c:max val="8"/>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hours/day</a:t>
                </a:r>
              </a:p>
            </c:rich>
          </c:tx>
          <c:layout>
            <c:manualLayout>
              <c:xMode val="edge"/>
              <c:yMode val="edge"/>
              <c:x val="1.1111111111111099E-2"/>
              <c:y val="0.35484142607174102"/>
            </c:manualLayout>
          </c:layout>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15717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Average hours/day of </a:t>
            </a:r>
            <a:r>
              <a:rPr lang="en-US" b="1"/>
              <a:t>domestic work and free time</a:t>
            </a:r>
            <a:r>
              <a:rPr lang="en-US"/>
              <a:t> by gender for </a:t>
            </a:r>
            <a:r>
              <a:rPr lang="en-US" b="1"/>
              <a:t>urban region</a:t>
            </a:r>
          </a:p>
        </c:rich>
      </c:tx>
      <c:overlay val="0"/>
      <c:spPr>
        <a:noFill/>
        <a:ln>
          <a:noFill/>
        </a:ln>
        <a:effectLst/>
      </c:spPr>
    </c:title>
    <c:autoTitleDeleted val="0"/>
    <c:plotArea>
      <c:layout/>
      <c:barChart>
        <c:barDir val="col"/>
        <c:grouping val="clustered"/>
        <c:varyColors val="0"/>
        <c:ser>
          <c:idx val="1"/>
          <c:order val="0"/>
          <c:tx>
            <c:strRef>
              <c:f>'Q1_ Time spent for work_leisure'!$K$35</c:f>
              <c:strCache>
                <c:ptCount val="1"/>
                <c:pt idx="0">
                  <c:v>Men</c:v>
                </c:pt>
              </c:strCache>
            </c:strRef>
          </c:tx>
          <c:spPr>
            <a:solidFill>
              <a:schemeClr val="accent2"/>
            </a:solidFill>
            <a:ln>
              <a:noFill/>
            </a:ln>
            <a:effectLst/>
          </c:spPr>
          <c:invertIfNegative val="0"/>
          <c:cat>
            <c:strRef>
              <c:f>'Q1_ Time spent for work_leisure'!$J$36:$J$37</c:f>
              <c:strCache>
                <c:ptCount val="2"/>
                <c:pt idx="0">
                  <c:v>Domestic work</c:v>
                </c:pt>
                <c:pt idx="1">
                  <c:v>Free time</c:v>
                </c:pt>
              </c:strCache>
            </c:strRef>
          </c:cat>
          <c:val>
            <c:numRef>
              <c:f>'Q1_ Time spent for work_leisure'!$K$36:$K$37</c:f>
              <c:numCache>
                <c:formatCode>0.0</c:formatCode>
                <c:ptCount val="2"/>
                <c:pt idx="0">
                  <c:v>1.7666666666666666</c:v>
                </c:pt>
                <c:pt idx="1">
                  <c:v>4.5666666666666664</c:v>
                </c:pt>
              </c:numCache>
            </c:numRef>
          </c:val>
          <c:extLst>
            <c:ext xmlns:c16="http://schemas.microsoft.com/office/drawing/2014/chart" uri="{C3380CC4-5D6E-409C-BE32-E72D297353CC}">
              <c16:uniqueId val="{00000000-90DD-F147-852C-5F86326F17F8}"/>
            </c:ext>
          </c:extLst>
        </c:ser>
        <c:ser>
          <c:idx val="0"/>
          <c:order val="1"/>
          <c:tx>
            <c:strRef>
              <c:f>'Q1_ Time spent for work_leisure'!$L$35</c:f>
              <c:strCache>
                <c:ptCount val="1"/>
                <c:pt idx="0">
                  <c:v>Women</c:v>
                </c:pt>
              </c:strCache>
            </c:strRef>
          </c:tx>
          <c:spPr>
            <a:solidFill>
              <a:schemeClr val="accent1"/>
            </a:solidFill>
            <a:ln>
              <a:noFill/>
            </a:ln>
            <a:effectLst/>
          </c:spPr>
          <c:invertIfNegative val="0"/>
          <c:cat>
            <c:strRef>
              <c:f>'Q1_ Time spent for work_leisure'!$J$36:$J$37</c:f>
              <c:strCache>
                <c:ptCount val="2"/>
                <c:pt idx="0">
                  <c:v>Domestic work</c:v>
                </c:pt>
                <c:pt idx="1">
                  <c:v>Free time</c:v>
                </c:pt>
              </c:strCache>
            </c:strRef>
          </c:cat>
          <c:val>
            <c:numRef>
              <c:f>'Q1_ Time spent for work_leisure'!$L$36:$L$37</c:f>
              <c:numCache>
                <c:formatCode>0.0</c:formatCode>
                <c:ptCount val="2"/>
                <c:pt idx="0">
                  <c:v>7.1</c:v>
                </c:pt>
                <c:pt idx="1">
                  <c:v>4.5166666666666666</c:v>
                </c:pt>
              </c:numCache>
            </c:numRef>
          </c:val>
          <c:extLst>
            <c:ext xmlns:c16="http://schemas.microsoft.com/office/drawing/2014/chart" uri="{C3380CC4-5D6E-409C-BE32-E72D297353CC}">
              <c16:uniqueId val="{00000001-90DD-F147-852C-5F86326F17F8}"/>
            </c:ext>
          </c:extLst>
        </c:ser>
        <c:dLbls>
          <c:showLegendKey val="0"/>
          <c:showVal val="0"/>
          <c:showCatName val="0"/>
          <c:showSerName val="0"/>
          <c:showPercent val="0"/>
          <c:showBubbleSize val="0"/>
        </c:dLbls>
        <c:gapWidth val="219"/>
        <c:overlap val="-27"/>
        <c:axId val="-2126691304"/>
        <c:axId val="-2126694952"/>
      </c:barChart>
      <c:catAx>
        <c:axId val="-2126691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6694952"/>
        <c:crosses val="autoZero"/>
        <c:auto val="1"/>
        <c:lblAlgn val="ctr"/>
        <c:lblOffset val="100"/>
        <c:noMultiLvlLbl val="0"/>
      </c:catAx>
      <c:valAx>
        <c:axId val="-21266949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hours/day</a:t>
                </a:r>
              </a:p>
            </c:rich>
          </c:tx>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6691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….economic situation - rural region</a:t>
            </a:r>
          </a:p>
        </c:rich>
      </c:tx>
      <c:overlay val="0"/>
      <c:spPr>
        <a:noFill/>
        <a:ln>
          <a:noFill/>
        </a:ln>
        <a:effectLst/>
      </c:spPr>
    </c:title>
    <c:autoTitleDeleted val="0"/>
    <c:plotArea>
      <c:layout/>
      <c:barChart>
        <c:barDir val="col"/>
        <c:grouping val="clustered"/>
        <c:varyColors val="0"/>
        <c:ser>
          <c:idx val="0"/>
          <c:order val="0"/>
          <c:tx>
            <c:strRef>
              <c:f>'Q2_Living conditions'!$Y$10</c:f>
              <c:strCache>
                <c:ptCount val="1"/>
                <c:pt idx="0">
                  <c:v>Men</c:v>
                </c:pt>
              </c:strCache>
            </c:strRef>
          </c:tx>
          <c:spPr>
            <a:solidFill>
              <a:schemeClr val="accent1"/>
            </a:solidFill>
            <a:ln>
              <a:noFill/>
            </a:ln>
            <a:effectLst/>
          </c:spPr>
          <c:invertIfNegative val="0"/>
          <c:val>
            <c:numRef>
              <c:f>'Q2_Living conditions'!$Z$10</c:f>
              <c:numCache>
                <c:formatCode>0</c:formatCode>
                <c:ptCount val="1"/>
                <c:pt idx="0">
                  <c:v>43.333333333333336</c:v>
                </c:pt>
              </c:numCache>
            </c:numRef>
          </c:val>
          <c:extLst>
            <c:ext xmlns:c16="http://schemas.microsoft.com/office/drawing/2014/chart" uri="{C3380CC4-5D6E-409C-BE32-E72D297353CC}">
              <c16:uniqueId val="{00000000-F370-EB4E-B7A8-D16F6A7147B6}"/>
            </c:ext>
          </c:extLst>
        </c:ser>
        <c:ser>
          <c:idx val="1"/>
          <c:order val="1"/>
          <c:tx>
            <c:strRef>
              <c:f>'Q2_Living conditions'!$Y$11</c:f>
              <c:strCache>
                <c:ptCount val="1"/>
                <c:pt idx="0">
                  <c:v>Women</c:v>
                </c:pt>
              </c:strCache>
            </c:strRef>
          </c:tx>
          <c:spPr>
            <a:solidFill>
              <a:schemeClr val="accent2"/>
            </a:solidFill>
            <a:ln>
              <a:noFill/>
            </a:ln>
            <a:effectLst/>
          </c:spPr>
          <c:invertIfNegative val="0"/>
          <c:val>
            <c:numRef>
              <c:f>'Q2_Living conditions'!$Z$11</c:f>
              <c:numCache>
                <c:formatCode>0</c:formatCode>
                <c:ptCount val="1"/>
                <c:pt idx="0">
                  <c:v>30</c:v>
                </c:pt>
              </c:numCache>
            </c:numRef>
          </c:val>
          <c:extLst>
            <c:ext xmlns:c16="http://schemas.microsoft.com/office/drawing/2014/chart" uri="{C3380CC4-5D6E-409C-BE32-E72D297353CC}">
              <c16:uniqueId val="{00000001-F370-EB4E-B7A8-D16F6A7147B6}"/>
            </c:ext>
          </c:extLst>
        </c:ser>
        <c:dLbls>
          <c:showLegendKey val="0"/>
          <c:showVal val="0"/>
          <c:showCatName val="0"/>
          <c:showSerName val="0"/>
          <c:showPercent val="0"/>
          <c:showBubbleSize val="0"/>
        </c:dLbls>
        <c:gapWidth val="219"/>
        <c:overlap val="-27"/>
        <c:axId val="-2115465800"/>
        <c:axId val="-2115236072"/>
      </c:barChart>
      <c:catAx>
        <c:axId val="-2115465800"/>
        <c:scaling>
          <c:orientation val="minMax"/>
        </c:scaling>
        <c:delete val="1"/>
        <c:axPos val="b"/>
        <c:numFmt formatCode="General" sourceLinked="1"/>
        <c:majorTickMark val="none"/>
        <c:minorTickMark val="none"/>
        <c:tickLblPos val="nextTo"/>
        <c:crossAx val="-2115236072"/>
        <c:crosses val="autoZero"/>
        <c:auto val="1"/>
        <c:lblAlgn val="ctr"/>
        <c:lblOffset val="100"/>
        <c:noMultiLvlLbl val="0"/>
      </c:catAx>
      <c:valAx>
        <c:axId val="-21152360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t>
                </a:r>
              </a:p>
            </c:rich>
          </c:tx>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15465800"/>
        <c:crosses val="autoZero"/>
        <c:crossBetween val="between"/>
      </c:valAx>
      <c:spPr>
        <a:noFill/>
        <a:ln>
          <a:noFill/>
        </a:ln>
        <a:effectLst/>
      </c:spPr>
    </c:plotArea>
    <c:legend>
      <c:legendPos val="b"/>
      <c:layout>
        <c:manualLayout>
          <c:xMode val="edge"/>
          <c:yMode val="edge"/>
          <c:x val="0.40635283469938899"/>
          <c:y val="0.89409667541557303"/>
          <c:w val="0.31483022683494899"/>
          <c:h val="7.812554680664919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….Economic situation - urban region</a:t>
            </a:r>
          </a:p>
        </c:rich>
      </c:tx>
      <c:overlay val="0"/>
      <c:spPr>
        <a:noFill/>
        <a:ln>
          <a:noFill/>
        </a:ln>
        <a:effectLst/>
      </c:spPr>
    </c:title>
    <c:autoTitleDeleted val="0"/>
    <c:plotArea>
      <c:layout/>
      <c:barChart>
        <c:barDir val="col"/>
        <c:grouping val="clustered"/>
        <c:varyColors val="0"/>
        <c:ser>
          <c:idx val="0"/>
          <c:order val="0"/>
          <c:tx>
            <c:strRef>
              <c:f>'Q2_Living conditions'!$Y$14</c:f>
              <c:strCache>
                <c:ptCount val="1"/>
                <c:pt idx="0">
                  <c:v>Men</c:v>
                </c:pt>
              </c:strCache>
            </c:strRef>
          </c:tx>
          <c:spPr>
            <a:solidFill>
              <a:schemeClr val="accent1"/>
            </a:solidFill>
            <a:ln>
              <a:noFill/>
            </a:ln>
            <a:effectLst/>
          </c:spPr>
          <c:invertIfNegative val="0"/>
          <c:val>
            <c:numRef>
              <c:f>'Q2_Living conditions'!$Z$14</c:f>
              <c:numCache>
                <c:formatCode>0</c:formatCode>
                <c:ptCount val="1"/>
                <c:pt idx="0">
                  <c:v>16.666666666666668</c:v>
                </c:pt>
              </c:numCache>
            </c:numRef>
          </c:val>
          <c:extLst>
            <c:ext xmlns:c16="http://schemas.microsoft.com/office/drawing/2014/chart" uri="{C3380CC4-5D6E-409C-BE32-E72D297353CC}">
              <c16:uniqueId val="{00000000-CEB9-1346-95F9-15647F523052}"/>
            </c:ext>
          </c:extLst>
        </c:ser>
        <c:ser>
          <c:idx val="1"/>
          <c:order val="1"/>
          <c:tx>
            <c:strRef>
              <c:f>'Q2_Living conditions'!$Y$15</c:f>
              <c:strCache>
                <c:ptCount val="1"/>
                <c:pt idx="0">
                  <c:v>Women</c:v>
                </c:pt>
              </c:strCache>
            </c:strRef>
          </c:tx>
          <c:spPr>
            <a:solidFill>
              <a:schemeClr val="accent2"/>
            </a:solidFill>
            <a:ln>
              <a:noFill/>
            </a:ln>
            <a:effectLst/>
          </c:spPr>
          <c:invertIfNegative val="0"/>
          <c:val>
            <c:numRef>
              <c:f>'Q2_Living conditions'!$Z$15</c:f>
              <c:numCache>
                <c:formatCode>0</c:formatCode>
                <c:ptCount val="1"/>
                <c:pt idx="0">
                  <c:v>26.666666666666668</c:v>
                </c:pt>
              </c:numCache>
            </c:numRef>
          </c:val>
          <c:extLst>
            <c:ext xmlns:c16="http://schemas.microsoft.com/office/drawing/2014/chart" uri="{C3380CC4-5D6E-409C-BE32-E72D297353CC}">
              <c16:uniqueId val="{00000001-CEB9-1346-95F9-15647F523052}"/>
            </c:ext>
          </c:extLst>
        </c:ser>
        <c:dLbls>
          <c:showLegendKey val="0"/>
          <c:showVal val="0"/>
          <c:showCatName val="0"/>
          <c:showSerName val="0"/>
          <c:showPercent val="0"/>
          <c:showBubbleSize val="0"/>
        </c:dLbls>
        <c:gapWidth val="219"/>
        <c:overlap val="-27"/>
        <c:axId val="-2127272088"/>
        <c:axId val="-2127346392"/>
      </c:barChart>
      <c:catAx>
        <c:axId val="-2127272088"/>
        <c:scaling>
          <c:orientation val="minMax"/>
        </c:scaling>
        <c:delete val="1"/>
        <c:axPos val="b"/>
        <c:numFmt formatCode="General" sourceLinked="1"/>
        <c:majorTickMark val="none"/>
        <c:minorTickMark val="none"/>
        <c:tickLblPos val="nextTo"/>
        <c:crossAx val="-2127346392"/>
        <c:crosses val="autoZero"/>
        <c:auto val="1"/>
        <c:lblAlgn val="ctr"/>
        <c:lblOffset val="100"/>
        <c:noMultiLvlLbl val="0"/>
      </c:catAx>
      <c:valAx>
        <c:axId val="-2127346392"/>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7272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Housing - rural region</a:t>
            </a:r>
          </a:p>
        </c:rich>
      </c:tx>
      <c:overlay val="0"/>
      <c:spPr>
        <a:noFill/>
        <a:ln>
          <a:noFill/>
        </a:ln>
        <a:effectLst/>
      </c:spPr>
    </c:title>
    <c:autoTitleDeleted val="0"/>
    <c:plotArea>
      <c:layout/>
      <c:barChart>
        <c:barDir val="col"/>
        <c:grouping val="clustered"/>
        <c:varyColors val="0"/>
        <c:ser>
          <c:idx val="0"/>
          <c:order val="0"/>
          <c:tx>
            <c:strRef>
              <c:f>'Q2_Living conditions'!$Y$10</c:f>
              <c:strCache>
                <c:ptCount val="1"/>
                <c:pt idx="0">
                  <c:v>Men</c:v>
                </c:pt>
              </c:strCache>
            </c:strRef>
          </c:tx>
          <c:spPr>
            <a:solidFill>
              <a:schemeClr val="accent1"/>
            </a:solidFill>
            <a:ln>
              <a:noFill/>
            </a:ln>
            <a:effectLst/>
          </c:spPr>
          <c:invertIfNegative val="0"/>
          <c:val>
            <c:numRef>
              <c:f>'Q2_Living conditions'!$AA$10</c:f>
              <c:numCache>
                <c:formatCode>0</c:formatCode>
                <c:ptCount val="1"/>
                <c:pt idx="0">
                  <c:v>33.333333333333336</c:v>
                </c:pt>
              </c:numCache>
            </c:numRef>
          </c:val>
          <c:extLst>
            <c:ext xmlns:c16="http://schemas.microsoft.com/office/drawing/2014/chart" uri="{C3380CC4-5D6E-409C-BE32-E72D297353CC}">
              <c16:uniqueId val="{00000000-C3FE-7B4F-A04A-39F31B01A341}"/>
            </c:ext>
          </c:extLst>
        </c:ser>
        <c:ser>
          <c:idx val="1"/>
          <c:order val="1"/>
          <c:tx>
            <c:strRef>
              <c:f>'Q2_Living conditions'!$Y$11</c:f>
              <c:strCache>
                <c:ptCount val="1"/>
                <c:pt idx="0">
                  <c:v>Women</c:v>
                </c:pt>
              </c:strCache>
            </c:strRef>
          </c:tx>
          <c:spPr>
            <a:solidFill>
              <a:schemeClr val="accent2"/>
            </a:solidFill>
            <a:ln>
              <a:noFill/>
            </a:ln>
            <a:effectLst/>
          </c:spPr>
          <c:invertIfNegative val="0"/>
          <c:val>
            <c:numRef>
              <c:f>'Q2_Living conditions'!$AA$11</c:f>
              <c:numCache>
                <c:formatCode>0</c:formatCode>
                <c:ptCount val="1"/>
                <c:pt idx="0">
                  <c:v>30</c:v>
                </c:pt>
              </c:numCache>
            </c:numRef>
          </c:val>
          <c:extLst>
            <c:ext xmlns:c16="http://schemas.microsoft.com/office/drawing/2014/chart" uri="{C3380CC4-5D6E-409C-BE32-E72D297353CC}">
              <c16:uniqueId val="{00000001-C3FE-7B4F-A04A-39F31B01A341}"/>
            </c:ext>
          </c:extLst>
        </c:ser>
        <c:dLbls>
          <c:showLegendKey val="0"/>
          <c:showVal val="0"/>
          <c:showCatName val="0"/>
          <c:showSerName val="0"/>
          <c:showPercent val="0"/>
          <c:showBubbleSize val="0"/>
        </c:dLbls>
        <c:gapWidth val="219"/>
        <c:overlap val="-27"/>
        <c:axId val="-2115442216"/>
        <c:axId val="-2115234024"/>
      </c:barChart>
      <c:catAx>
        <c:axId val="-2115442216"/>
        <c:scaling>
          <c:orientation val="minMax"/>
        </c:scaling>
        <c:delete val="1"/>
        <c:axPos val="b"/>
        <c:numFmt formatCode="General" sourceLinked="1"/>
        <c:majorTickMark val="none"/>
        <c:minorTickMark val="none"/>
        <c:tickLblPos val="nextTo"/>
        <c:crossAx val="-2115234024"/>
        <c:crosses val="autoZero"/>
        <c:auto val="1"/>
        <c:lblAlgn val="ctr"/>
        <c:lblOffset val="100"/>
        <c:noMultiLvlLbl val="0"/>
      </c:catAx>
      <c:valAx>
        <c:axId val="-2115234024"/>
        <c:scaling>
          <c:orientation val="minMax"/>
          <c:max val="35"/>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15442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….Housing - urban region</a:t>
            </a:r>
          </a:p>
        </c:rich>
      </c:tx>
      <c:overlay val="0"/>
      <c:spPr>
        <a:noFill/>
        <a:ln>
          <a:noFill/>
        </a:ln>
        <a:effectLst/>
      </c:spPr>
    </c:title>
    <c:autoTitleDeleted val="0"/>
    <c:plotArea>
      <c:layout/>
      <c:barChart>
        <c:barDir val="col"/>
        <c:grouping val="clustered"/>
        <c:varyColors val="0"/>
        <c:ser>
          <c:idx val="0"/>
          <c:order val="0"/>
          <c:tx>
            <c:strRef>
              <c:f>'Q2_Living conditions'!$Y$14</c:f>
              <c:strCache>
                <c:ptCount val="1"/>
                <c:pt idx="0">
                  <c:v>Men</c:v>
                </c:pt>
              </c:strCache>
            </c:strRef>
          </c:tx>
          <c:spPr>
            <a:solidFill>
              <a:schemeClr val="accent1"/>
            </a:solidFill>
            <a:ln>
              <a:noFill/>
            </a:ln>
            <a:effectLst/>
          </c:spPr>
          <c:invertIfNegative val="0"/>
          <c:val>
            <c:numRef>
              <c:f>'Q2_Living conditions'!$AA$14</c:f>
              <c:numCache>
                <c:formatCode>0</c:formatCode>
                <c:ptCount val="1"/>
                <c:pt idx="0">
                  <c:v>3.3333333333333335</c:v>
                </c:pt>
              </c:numCache>
            </c:numRef>
          </c:val>
          <c:extLst>
            <c:ext xmlns:c16="http://schemas.microsoft.com/office/drawing/2014/chart" uri="{C3380CC4-5D6E-409C-BE32-E72D297353CC}">
              <c16:uniqueId val="{00000000-2590-9F42-96CB-8D347580C4CF}"/>
            </c:ext>
          </c:extLst>
        </c:ser>
        <c:ser>
          <c:idx val="1"/>
          <c:order val="1"/>
          <c:tx>
            <c:strRef>
              <c:f>'Q2_Living conditions'!$Y$15</c:f>
              <c:strCache>
                <c:ptCount val="1"/>
                <c:pt idx="0">
                  <c:v>Women</c:v>
                </c:pt>
              </c:strCache>
            </c:strRef>
          </c:tx>
          <c:spPr>
            <a:solidFill>
              <a:schemeClr val="accent2"/>
            </a:solidFill>
            <a:ln>
              <a:noFill/>
            </a:ln>
            <a:effectLst/>
          </c:spPr>
          <c:invertIfNegative val="0"/>
          <c:val>
            <c:numRef>
              <c:f>'Q2_Living conditions'!$AA$15</c:f>
              <c:numCache>
                <c:formatCode>0</c:formatCode>
                <c:ptCount val="1"/>
                <c:pt idx="0">
                  <c:v>3.3333333333333335</c:v>
                </c:pt>
              </c:numCache>
            </c:numRef>
          </c:val>
          <c:extLst>
            <c:ext xmlns:c16="http://schemas.microsoft.com/office/drawing/2014/chart" uri="{C3380CC4-5D6E-409C-BE32-E72D297353CC}">
              <c16:uniqueId val="{00000001-2590-9F42-96CB-8D347580C4CF}"/>
            </c:ext>
          </c:extLst>
        </c:ser>
        <c:dLbls>
          <c:showLegendKey val="0"/>
          <c:showVal val="0"/>
          <c:showCatName val="0"/>
          <c:showSerName val="0"/>
          <c:showPercent val="0"/>
          <c:showBubbleSize val="0"/>
        </c:dLbls>
        <c:gapWidth val="219"/>
        <c:overlap val="-27"/>
        <c:axId val="-2127365336"/>
        <c:axId val="-2127375080"/>
      </c:barChart>
      <c:catAx>
        <c:axId val="-2127365336"/>
        <c:scaling>
          <c:orientation val="minMax"/>
        </c:scaling>
        <c:delete val="1"/>
        <c:axPos val="b"/>
        <c:numFmt formatCode="General" sourceLinked="1"/>
        <c:majorTickMark val="none"/>
        <c:minorTickMark val="none"/>
        <c:tickLblPos val="nextTo"/>
        <c:crossAx val="-2127375080"/>
        <c:crosses val="autoZero"/>
        <c:auto val="1"/>
        <c:lblAlgn val="ctr"/>
        <c:lblOffset val="100"/>
        <c:noMultiLvlLbl val="0"/>
      </c:catAx>
      <c:valAx>
        <c:axId val="-2127375080"/>
        <c:scaling>
          <c:orientation val="minMax"/>
          <c:max val="35"/>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7365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Water - rural region</a:t>
            </a:r>
          </a:p>
        </c:rich>
      </c:tx>
      <c:overlay val="0"/>
      <c:spPr>
        <a:noFill/>
        <a:ln>
          <a:noFill/>
        </a:ln>
        <a:effectLst/>
      </c:spPr>
    </c:title>
    <c:autoTitleDeleted val="0"/>
    <c:plotArea>
      <c:layout/>
      <c:barChart>
        <c:barDir val="col"/>
        <c:grouping val="clustered"/>
        <c:varyColors val="0"/>
        <c:ser>
          <c:idx val="0"/>
          <c:order val="0"/>
          <c:tx>
            <c:strRef>
              <c:f>'Q2_Living conditions'!$Y$10</c:f>
              <c:strCache>
                <c:ptCount val="1"/>
                <c:pt idx="0">
                  <c:v>Men</c:v>
                </c:pt>
              </c:strCache>
            </c:strRef>
          </c:tx>
          <c:spPr>
            <a:solidFill>
              <a:schemeClr val="accent1"/>
            </a:solidFill>
            <a:ln>
              <a:noFill/>
            </a:ln>
            <a:effectLst/>
          </c:spPr>
          <c:invertIfNegative val="0"/>
          <c:val>
            <c:numRef>
              <c:f>'Q2_Living conditions'!$AB$10</c:f>
              <c:numCache>
                <c:formatCode>0</c:formatCode>
                <c:ptCount val="1"/>
                <c:pt idx="0">
                  <c:v>16.666666666666668</c:v>
                </c:pt>
              </c:numCache>
            </c:numRef>
          </c:val>
          <c:extLst>
            <c:ext xmlns:c16="http://schemas.microsoft.com/office/drawing/2014/chart" uri="{C3380CC4-5D6E-409C-BE32-E72D297353CC}">
              <c16:uniqueId val="{00000000-4B6F-B046-99EE-2EB8A232F295}"/>
            </c:ext>
          </c:extLst>
        </c:ser>
        <c:ser>
          <c:idx val="1"/>
          <c:order val="1"/>
          <c:tx>
            <c:strRef>
              <c:f>'Q2_Living conditions'!$Y$11</c:f>
              <c:strCache>
                <c:ptCount val="1"/>
                <c:pt idx="0">
                  <c:v>Women</c:v>
                </c:pt>
              </c:strCache>
            </c:strRef>
          </c:tx>
          <c:spPr>
            <a:solidFill>
              <a:schemeClr val="accent2"/>
            </a:solidFill>
            <a:ln>
              <a:noFill/>
            </a:ln>
            <a:effectLst/>
          </c:spPr>
          <c:invertIfNegative val="0"/>
          <c:val>
            <c:numRef>
              <c:f>'Q2_Living conditions'!$AB$11</c:f>
              <c:numCache>
                <c:formatCode>0</c:formatCode>
                <c:ptCount val="1"/>
                <c:pt idx="0">
                  <c:v>0</c:v>
                </c:pt>
              </c:numCache>
            </c:numRef>
          </c:val>
          <c:extLst>
            <c:ext xmlns:c16="http://schemas.microsoft.com/office/drawing/2014/chart" uri="{C3380CC4-5D6E-409C-BE32-E72D297353CC}">
              <c16:uniqueId val="{00000001-4B6F-B046-99EE-2EB8A232F295}"/>
            </c:ext>
          </c:extLst>
        </c:ser>
        <c:dLbls>
          <c:showLegendKey val="0"/>
          <c:showVal val="0"/>
          <c:showCatName val="0"/>
          <c:showSerName val="0"/>
          <c:showPercent val="0"/>
          <c:showBubbleSize val="0"/>
        </c:dLbls>
        <c:gapWidth val="219"/>
        <c:overlap val="-27"/>
        <c:axId val="-2120728616"/>
        <c:axId val="-2121100056"/>
      </c:barChart>
      <c:catAx>
        <c:axId val="-2120728616"/>
        <c:scaling>
          <c:orientation val="minMax"/>
        </c:scaling>
        <c:delete val="1"/>
        <c:axPos val="b"/>
        <c:numFmt formatCode="General" sourceLinked="1"/>
        <c:majorTickMark val="none"/>
        <c:minorTickMark val="none"/>
        <c:tickLblPos val="nextTo"/>
        <c:crossAx val="-2121100056"/>
        <c:crosses val="autoZero"/>
        <c:auto val="1"/>
        <c:lblAlgn val="ctr"/>
        <c:lblOffset val="100"/>
        <c:noMultiLvlLbl val="0"/>
      </c:catAx>
      <c:valAx>
        <c:axId val="-21211000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0728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…Water - urban region</a:t>
            </a:r>
          </a:p>
        </c:rich>
      </c:tx>
      <c:overlay val="0"/>
      <c:spPr>
        <a:noFill/>
        <a:ln>
          <a:noFill/>
        </a:ln>
        <a:effectLst/>
      </c:spPr>
    </c:title>
    <c:autoTitleDeleted val="0"/>
    <c:plotArea>
      <c:layout/>
      <c:barChart>
        <c:barDir val="col"/>
        <c:grouping val="clustered"/>
        <c:varyColors val="0"/>
        <c:ser>
          <c:idx val="0"/>
          <c:order val="0"/>
          <c:tx>
            <c:strRef>
              <c:f>'Q2_Living conditions'!$Y$14</c:f>
              <c:strCache>
                <c:ptCount val="1"/>
                <c:pt idx="0">
                  <c:v>Men</c:v>
                </c:pt>
              </c:strCache>
            </c:strRef>
          </c:tx>
          <c:spPr>
            <a:solidFill>
              <a:schemeClr val="accent1"/>
            </a:solidFill>
            <a:ln>
              <a:noFill/>
            </a:ln>
            <a:effectLst/>
          </c:spPr>
          <c:invertIfNegative val="0"/>
          <c:val>
            <c:numRef>
              <c:f>'Q2_Living conditions'!$AB$14</c:f>
              <c:numCache>
                <c:formatCode>0</c:formatCode>
                <c:ptCount val="1"/>
                <c:pt idx="0">
                  <c:v>0</c:v>
                </c:pt>
              </c:numCache>
            </c:numRef>
          </c:val>
          <c:extLst>
            <c:ext xmlns:c16="http://schemas.microsoft.com/office/drawing/2014/chart" uri="{C3380CC4-5D6E-409C-BE32-E72D297353CC}">
              <c16:uniqueId val="{00000000-A4F6-9746-87DC-A48756D48CB0}"/>
            </c:ext>
          </c:extLst>
        </c:ser>
        <c:ser>
          <c:idx val="1"/>
          <c:order val="1"/>
          <c:tx>
            <c:strRef>
              <c:f>'Q2_Living conditions'!$Y$15</c:f>
              <c:strCache>
                <c:ptCount val="1"/>
                <c:pt idx="0">
                  <c:v>Women</c:v>
                </c:pt>
              </c:strCache>
            </c:strRef>
          </c:tx>
          <c:spPr>
            <a:solidFill>
              <a:schemeClr val="accent2"/>
            </a:solidFill>
            <a:ln>
              <a:noFill/>
            </a:ln>
            <a:effectLst/>
          </c:spPr>
          <c:invertIfNegative val="0"/>
          <c:val>
            <c:numRef>
              <c:f>'Q2_Living conditions'!$AB$15</c:f>
              <c:numCache>
                <c:formatCode>0</c:formatCode>
                <c:ptCount val="1"/>
                <c:pt idx="0">
                  <c:v>3.3333333333333335</c:v>
                </c:pt>
              </c:numCache>
            </c:numRef>
          </c:val>
          <c:extLst>
            <c:ext xmlns:c16="http://schemas.microsoft.com/office/drawing/2014/chart" uri="{C3380CC4-5D6E-409C-BE32-E72D297353CC}">
              <c16:uniqueId val="{00000001-A4F6-9746-87DC-A48756D48CB0}"/>
            </c:ext>
          </c:extLst>
        </c:ser>
        <c:dLbls>
          <c:showLegendKey val="0"/>
          <c:showVal val="0"/>
          <c:showCatName val="0"/>
          <c:showSerName val="0"/>
          <c:showPercent val="0"/>
          <c:showBubbleSize val="0"/>
        </c:dLbls>
        <c:gapWidth val="219"/>
        <c:overlap val="-27"/>
        <c:axId val="-2127413944"/>
        <c:axId val="-2127423080"/>
      </c:barChart>
      <c:catAx>
        <c:axId val="-2127413944"/>
        <c:scaling>
          <c:orientation val="minMax"/>
        </c:scaling>
        <c:delete val="1"/>
        <c:axPos val="b"/>
        <c:numFmt formatCode="General" sourceLinked="1"/>
        <c:majorTickMark val="none"/>
        <c:minorTickMark val="none"/>
        <c:tickLblPos val="nextTo"/>
        <c:crossAx val="-2127423080"/>
        <c:crosses val="autoZero"/>
        <c:auto val="1"/>
        <c:lblAlgn val="ctr"/>
        <c:lblOffset val="100"/>
        <c:noMultiLvlLbl val="0"/>
      </c:catAx>
      <c:valAx>
        <c:axId val="-2127423080"/>
        <c:scaling>
          <c:orientation val="minMax"/>
          <c:max val="2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7413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91F-574C-9251-FD27E94760B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91F-574C-9251-FD27E94760B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91F-574C-9251-FD27E94760B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('General statistics'!$N$11,'General statistics'!$N$13,'General statistics'!$N$15)</c:f>
              <c:strCache>
                <c:ptCount val="3"/>
                <c:pt idx="0">
                  <c:v>Rural</c:v>
                </c:pt>
                <c:pt idx="1">
                  <c:v>Periurban</c:v>
                </c:pt>
                <c:pt idx="2">
                  <c:v>Urban</c:v>
                </c:pt>
              </c:strCache>
            </c:strRef>
          </c:cat>
          <c:val>
            <c:numRef>
              <c:f>('General statistics'!$T$12,'General statistics'!$T$14,'General statistics'!$T$16)</c:f>
              <c:numCache>
                <c:formatCode>0</c:formatCode>
                <c:ptCount val="3"/>
                <c:pt idx="0">
                  <c:v>50</c:v>
                </c:pt>
                <c:pt idx="1">
                  <c:v>0</c:v>
                </c:pt>
                <c:pt idx="2">
                  <c:v>50</c:v>
                </c:pt>
              </c:numCache>
            </c:numRef>
          </c:val>
          <c:extLst>
            <c:ext xmlns:c16="http://schemas.microsoft.com/office/drawing/2014/chart" uri="{C3380CC4-5D6E-409C-BE32-E72D297353CC}">
              <c16:uniqueId val="{00000006-D91F-574C-9251-FD27E94760BD}"/>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….Sanitation - rural region</a:t>
            </a:r>
          </a:p>
        </c:rich>
      </c:tx>
      <c:overlay val="0"/>
      <c:spPr>
        <a:noFill/>
        <a:ln>
          <a:noFill/>
        </a:ln>
        <a:effectLst/>
      </c:spPr>
    </c:title>
    <c:autoTitleDeleted val="0"/>
    <c:plotArea>
      <c:layout/>
      <c:barChart>
        <c:barDir val="col"/>
        <c:grouping val="clustered"/>
        <c:varyColors val="0"/>
        <c:ser>
          <c:idx val="0"/>
          <c:order val="0"/>
          <c:tx>
            <c:strRef>
              <c:f>'Q2_Living conditions'!$Y$10</c:f>
              <c:strCache>
                <c:ptCount val="1"/>
                <c:pt idx="0">
                  <c:v>Men</c:v>
                </c:pt>
              </c:strCache>
            </c:strRef>
          </c:tx>
          <c:spPr>
            <a:solidFill>
              <a:schemeClr val="accent1"/>
            </a:solidFill>
            <a:ln>
              <a:noFill/>
            </a:ln>
            <a:effectLst/>
          </c:spPr>
          <c:invertIfNegative val="0"/>
          <c:val>
            <c:numRef>
              <c:f>'Q2_Living conditions'!$AC$10</c:f>
              <c:numCache>
                <c:formatCode>0</c:formatCode>
                <c:ptCount val="1"/>
                <c:pt idx="0">
                  <c:v>63.333333333333336</c:v>
                </c:pt>
              </c:numCache>
            </c:numRef>
          </c:val>
          <c:extLst>
            <c:ext xmlns:c16="http://schemas.microsoft.com/office/drawing/2014/chart" uri="{C3380CC4-5D6E-409C-BE32-E72D297353CC}">
              <c16:uniqueId val="{00000000-4C07-5840-BBB2-1835C04A426A}"/>
            </c:ext>
          </c:extLst>
        </c:ser>
        <c:ser>
          <c:idx val="1"/>
          <c:order val="1"/>
          <c:tx>
            <c:strRef>
              <c:f>'Q2_Living conditions'!$Y$11</c:f>
              <c:strCache>
                <c:ptCount val="1"/>
                <c:pt idx="0">
                  <c:v>Women</c:v>
                </c:pt>
              </c:strCache>
            </c:strRef>
          </c:tx>
          <c:spPr>
            <a:solidFill>
              <a:schemeClr val="accent2"/>
            </a:solidFill>
            <a:ln>
              <a:noFill/>
            </a:ln>
            <a:effectLst/>
          </c:spPr>
          <c:invertIfNegative val="0"/>
          <c:val>
            <c:numRef>
              <c:f>'Q2_Living conditions'!$AC$11</c:f>
              <c:numCache>
                <c:formatCode>0</c:formatCode>
                <c:ptCount val="1"/>
                <c:pt idx="0">
                  <c:v>16.666666666666668</c:v>
                </c:pt>
              </c:numCache>
            </c:numRef>
          </c:val>
          <c:extLst>
            <c:ext xmlns:c16="http://schemas.microsoft.com/office/drawing/2014/chart" uri="{C3380CC4-5D6E-409C-BE32-E72D297353CC}">
              <c16:uniqueId val="{00000001-4C07-5840-BBB2-1835C04A426A}"/>
            </c:ext>
          </c:extLst>
        </c:ser>
        <c:dLbls>
          <c:showLegendKey val="0"/>
          <c:showVal val="0"/>
          <c:showCatName val="0"/>
          <c:showSerName val="0"/>
          <c:showPercent val="0"/>
          <c:showBubbleSize val="0"/>
        </c:dLbls>
        <c:gapWidth val="219"/>
        <c:overlap val="-27"/>
        <c:axId val="-2120242088"/>
        <c:axId val="-2120239048"/>
      </c:barChart>
      <c:catAx>
        <c:axId val="-2120242088"/>
        <c:scaling>
          <c:orientation val="minMax"/>
        </c:scaling>
        <c:delete val="1"/>
        <c:axPos val="b"/>
        <c:numFmt formatCode="General" sourceLinked="1"/>
        <c:majorTickMark val="none"/>
        <c:minorTickMark val="none"/>
        <c:tickLblPos val="nextTo"/>
        <c:crossAx val="-2120239048"/>
        <c:crosses val="autoZero"/>
        <c:auto val="1"/>
        <c:lblAlgn val="ctr"/>
        <c:lblOffset val="100"/>
        <c:noMultiLvlLbl val="0"/>
      </c:catAx>
      <c:valAx>
        <c:axId val="-21202390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0242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….Sanitation-urban region</a:t>
            </a:r>
          </a:p>
        </c:rich>
      </c:tx>
      <c:overlay val="0"/>
      <c:spPr>
        <a:noFill/>
        <a:ln>
          <a:noFill/>
        </a:ln>
        <a:effectLst/>
      </c:spPr>
    </c:title>
    <c:autoTitleDeleted val="0"/>
    <c:plotArea>
      <c:layout/>
      <c:barChart>
        <c:barDir val="col"/>
        <c:grouping val="clustered"/>
        <c:varyColors val="0"/>
        <c:ser>
          <c:idx val="0"/>
          <c:order val="0"/>
          <c:tx>
            <c:strRef>
              <c:f>'Q2_Living conditions'!$Y$14</c:f>
              <c:strCache>
                <c:ptCount val="1"/>
                <c:pt idx="0">
                  <c:v>Men</c:v>
                </c:pt>
              </c:strCache>
            </c:strRef>
          </c:tx>
          <c:spPr>
            <a:solidFill>
              <a:schemeClr val="accent1"/>
            </a:solidFill>
            <a:ln>
              <a:noFill/>
            </a:ln>
            <a:effectLst/>
          </c:spPr>
          <c:invertIfNegative val="0"/>
          <c:val>
            <c:numRef>
              <c:f>'Q2_Living conditions'!$AC$14</c:f>
              <c:numCache>
                <c:formatCode>0</c:formatCode>
                <c:ptCount val="1"/>
                <c:pt idx="0">
                  <c:v>3.3333333333333335</c:v>
                </c:pt>
              </c:numCache>
            </c:numRef>
          </c:val>
          <c:extLst>
            <c:ext xmlns:c16="http://schemas.microsoft.com/office/drawing/2014/chart" uri="{C3380CC4-5D6E-409C-BE32-E72D297353CC}">
              <c16:uniqueId val="{00000000-FD2E-9C4E-9330-EDDFF0C4C388}"/>
            </c:ext>
          </c:extLst>
        </c:ser>
        <c:ser>
          <c:idx val="1"/>
          <c:order val="1"/>
          <c:tx>
            <c:strRef>
              <c:f>'Q2_Living conditions'!$Y$15</c:f>
              <c:strCache>
                <c:ptCount val="1"/>
                <c:pt idx="0">
                  <c:v>Women</c:v>
                </c:pt>
              </c:strCache>
            </c:strRef>
          </c:tx>
          <c:spPr>
            <a:solidFill>
              <a:schemeClr val="accent2"/>
            </a:solidFill>
            <a:ln>
              <a:noFill/>
            </a:ln>
            <a:effectLst/>
          </c:spPr>
          <c:invertIfNegative val="0"/>
          <c:val>
            <c:numRef>
              <c:f>'Q2_Living conditions'!$AC$15</c:f>
              <c:numCache>
                <c:formatCode>0</c:formatCode>
                <c:ptCount val="1"/>
                <c:pt idx="0">
                  <c:v>3.3333333333333335</c:v>
                </c:pt>
              </c:numCache>
            </c:numRef>
          </c:val>
          <c:extLst>
            <c:ext xmlns:c16="http://schemas.microsoft.com/office/drawing/2014/chart" uri="{C3380CC4-5D6E-409C-BE32-E72D297353CC}">
              <c16:uniqueId val="{00000001-FD2E-9C4E-9330-EDDFF0C4C388}"/>
            </c:ext>
          </c:extLst>
        </c:ser>
        <c:dLbls>
          <c:showLegendKey val="0"/>
          <c:showVal val="0"/>
          <c:showCatName val="0"/>
          <c:showSerName val="0"/>
          <c:showPercent val="0"/>
          <c:showBubbleSize val="0"/>
        </c:dLbls>
        <c:gapWidth val="219"/>
        <c:overlap val="-27"/>
        <c:axId val="-2127465624"/>
        <c:axId val="-2127462584"/>
      </c:barChart>
      <c:catAx>
        <c:axId val="-2127465624"/>
        <c:scaling>
          <c:orientation val="minMax"/>
        </c:scaling>
        <c:delete val="1"/>
        <c:axPos val="b"/>
        <c:numFmt formatCode="General" sourceLinked="1"/>
        <c:majorTickMark val="none"/>
        <c:minorTickMark val="none"/>
        <c:tickLblPos val="nextTo"/>
        <c:crossAx val="-2127462584"/>
        <c:crosses val="autoZero"/>
        <c:auto val="1"/>
        <c:lblAlgn val="ctr"/>
        <c:lblOffset val="100"/>
        <c:noMultiLvlLbl val="0"/>
      </c:catAx>
      <c:valAx>
        <c:axId val="-2127462584"/>
        <c:scaling>
          <c:orientation val="minMax"/>
          <c:max val="7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7465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Energy - rural region</a:t>
            </a:r>
          </a:p>
        </c:rich>
      </c:tx>
      <c:overlay val="0"/>
      <c:spPr>
        <a:noFill/>
        <a:ln>
          <a:noFill/>
        </a:ln>
        <a:effectLst/>
      </c:spPr>
    </c:title>
    <c:autoTitleDeleted val="0"/>
    <c:plotArea>
      <c:layout/>
      <c:barChart>
        <c:barDir val="col"/>
        <c:grouping val="clustered"/>
        <c:varyColors val="0"/>
        <c:ser>
          <c:idx val="0"/>
          <c:order val="0"/>
          <c:tx>
            <c:strRef>
              <c:f>'Q2_Living conditions'!$Y$10</c:f>
              <c:strCache>
                <c:ptCount val="1"/>
                <c:pt idx="0">
                  <c:v>Men</c:v>
                </c:pt>
              </c:strCache>
            </c:strRef>
          </c:tx>
          <c:spPr>
            <a:solidFill>
              <a:schemeClr val="accent1"/>
            </a:solidFill>
            <a:ln>
              <a:noFill/>
            </a:ln>
            <a:effectLst/>
          </c:spPr>
          <c:invertIfNegative val="0"/>
          <c:val>
            <c:numRef>
              <c:f>'Q2_Living conditions'!$AD$10</c:f>
              <c:numCache>
                <c:formatCode>0</c:formatCode>
                <c:ptCount val="1"/>
                <c:pt idx="0">
                  <c:v>13.333333333333334</c:v>
                </c:pt>
              </c:numCache>
            </c:numRef>
          </c:val>
          <c:extLst>
            <c:ext xmlns:c16="http://schemas.microsoft.com/office/drawing/2014/chart" uri="{C3380CC4-5D6E-409C-BE32-E72D297353CC}">
              <c16:uniqueId val="{00000000-BB25-8549-882D-2428B1D8439E}"/>
            </c:ext>
          </c:extLst>
        </c:ser>
        <c:ser>
          <c:idx val="1"/>
          <c:order val="1"/>
          <c:tx>
            <c:strRef>
              <c:f>'Q2_Living conditions'!$Y$11</c:f>
              <c:strCache>
                <c:ptCount val="1"/>
                <c:pt idx="0">
                  <c:v>Women</c:v>
                </c:pt>
              </c:strCache>
            </c:strRef>
          </c:tx>
          <c:spPr>
            <a:solidFill>
              <a:schemeClr val="accent2"/>
            </a:solidFill>
            <a:ln>
              <a:noFill/>
            </a:ln>
            <a:effectLst/>
          </c:spPr>
          <c:invertIfNegative val="0"/>
          <c:val>
            <c:numRef>
              <c:f>'Q2_Living conditions'!$AD$11</c:f>
              <c:numCache>
                <c:formatCode>0</c:formatCode>
                <c:ptCount val="1"/>
                <c:pt idx="0">
                  <c:v>3.3333333333333335</c:v>
                </c:pt>
              </c:numCache>
            </c:numRef>
          </c:val>
          <c:extLst>
            <c:ext xmlns:c16="http://schemas.microsoft.com/office/drawing/2014/chart" uri="{C3380CC4-5D6E-409C-BE32-E72D297353CC}">
              <c16:uniqueId val="{00000001-BB25-8549-882D-2428B1D8439E}"/>
            </c:ext>
          </c:extLst>
        </c:ser>
        <c:dLbls>
          <c:showLegendKey val="0"/>
          <c:showVal val="0"/>
          <c:showCatName val="0"/>
          <c:showSerName val="0"/>
          <c:showPercent val="0"/>
          <c:showBubbleSize val="0"/>
        </c:dLbls>
        <c:gapWidth val="219"/>
        <c:overlap val="-27"/>
        <c:axId val="-2127160824"/>
        <c:axId val="-2134706920"/>
      </c:barChart>
      <c:catAx>
        <c:axId val="-2127160824"/>
        <c:scaling>
          <c:orientation val="minMax"/>
        </c:scaling>
        <c:delete val="1"/>
        <c:axPos val="b"/>
        <c:numFmt formatCode="General" sourceLinked="1"/>
        <c:majorTickMark val="none"/>
        <c:minorTickMark val="none"/>
        <c:tickLblPos val="nextTo"/>
        <c:crossAx val="-2134706920"/>
        <c:crosses val="autoZero"/>
        <c:auto val="1"/>
        <c:lblAlgn val="ctr"/>
        <c:lblOffset val="100"/>
        <c:noMultiLvlLbl val="0"/>
      </c:catAx>
      <c:valAx>
        <c:axId val="-2134706920"/>
        <c:scaling>
          <c:orientation val="minMax"/>
          <c:max val="1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7160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….Energy - urban region</a:t>
            </a:r>
          </a:p>
        </c:rich>
      </c:tx>
      <c:overlay val="0"/>
      <c:spPr>
        <a:noFill/>
        <a:ln>
          <a:noFill/>
        </a:ln>
        <a:effectLst/>
      </c:spPr>
    </c:title>
    <c:autoTitleDeleted val="0"/>
    <c:plotArea>
      <c:layout/>
      <c:barChart>
        <c:barDir val="col"/>
        <c:grouping val="clustered"/>
        <c:varyColors val="0"/>
        <c:ser>
          <c:idx val="0"/>
          <c:order val="0"/>
          <c:tx>
            <c:strRef>
              <c:f>'Q2_Living conditions'!$Y$14</c:f>
              <c:strCache>
                <c:ptCount val="1"/>
                <c:pt idx="0">
                  <c:v>Men</c:v>
                </c:pt>
              </c:strCache>
            </c:strRef>
          </c:tx>
          <c:spPr>
            <a:solidFill>
              <a:schemeClr val="accent1"/>
            </a:solidFill>
            <a:ln>
              <a:noFill/>
            </a:ln>
            <a:effectLst/>
          </c:spPr>
          <c:invertIfNegative val="0"/>
          <c:val>
            <c:numRef>
              <c:f>'Q2_Living conditions'!$AD$14</c:f>
              <c:numCache>
                <c:formatCode>0</c:formatCode>
                <c:ptCount val="1"/>
                <c:pt idx="0">
                  <c:v>0</c:v>
                </c:pt>
              </c:numCache>
            </c:numRef>
          </c:val>
          <c:extLst>
            <c:ext xmlns:c16="http://schemas.microsoft.com/office/drawing/2014/chart" uri="{C3380CC4-5D6E-409C-BE32-E72D297353CC}">
              <c16:uniqueId val="{00000000-0F63-1244-95C1-786BEC98D4FC}"/>
            </c:ext>
          </c:extLst>
        </c:ser>
        <c:ser>
          <c:idx val="1"/>
          <c:order val="1"/>
          <c:tx>
            <c:strRef>
              <c:f>'Q2_Living conditions'!$Y$15</c:f>
              <c:strCache>
                <c:ptCount val="1"/>
                <c:pt idx="0">
                  <c:v>Women</c:v>
                </c:pt>
              </c:strCache>
            </c:strRef>
          </c:tx>
          <c:spPr>
            <a:solidFill>
              <a:schemeClr val="accent2"/>
            </a:solidFill>
            <a:ln>
              <a:noFill/>
            </a:ln>
            <a:effectLst/>
          </c:spPr>
          <c:invertIfNegative val="0"/>
          <c:val>
            <c:numRef>
              <c:f>'Q2_Living conditions'!$AD$15</c:f>
              <c:numCache>
                <c:formatCode>0</c:formatCode>
                <c:ptCount val="1"/>
                <c:pt idx="0">
                  <c:v>0</c:v>
                </c:pt>
              </c:numCache>
            </c:numRef>
          </c:val>
          <c:extLst>
            <c:ext xmlns:c16="http://schemas.microsoft.com/office/drawing/2014/chart" uri="{C3380CC4-5D6E-409C-BE32-E72D297353CC}">
              <c16:uniqueId val="{00000001-0F63-1244-95C1-786BEC98D4FC}"/>
            </c:ext>
          </c:extLst>
        </c:ser>
        <c:dLbls>
          <c:showLegendKey val="0"/>
          <c:showVal val="0"/>
          <c:showCatName val="0"/>
          <c:showSerName val="0"/>
          <c:showPercent val="0"/>
          <c:showBubbleSize val="0"/>
        </c:dLbls>
        <c:gapWidth val="219"/>
        <c:overlap val="-27"/>
        <c:axId val="-2127503912"/>
        <c:axId val="-2127500872"/>
      </c:barChart>
      <c:catAx>
        <c:axId val="-2127503912"/>
        <c:scaling>
          <c:orientation val="minMax"/>
        </c:scaling>
        <c:delete val="1"/>
        <c:axPos val="b"/>
        <c:numFmt formatCode="General" sourceLinked="1"/>
        <c:majorTickMark val="none"/>
        <c:minorTickMark val="none"/>
        <c:tickLblPos val="nextTo"/>
        <c:crossAx val="-2127500872"/>
        <c:crosses val="autoZero"/>
        <c:auto val="1"/>
        <c:lblAlgn val="ctr"/>
        <c:lblOffset val="100"/>
        <c:noMultiLvlLbl val="0"/>
      </c:catAx>
      <c:valAx>
        <c:axId val="-2127500872"/>
        <c:scaling>
          <c:orientation val="minMax"/>
          <c:max val="1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7503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US" sz="1100"/>
              <a:t>Percentage (%) of WOMEN who indicated that they </a:t>
            </a:r>
            <a:r>
              <a:rPr lang="en-US" sz="1100" b="1"/>
              <a:t>DO NOT have decent </a:t>
            </a:r>
            <a:r>
              <a:rPr lang="en-US" sz="1100"/>
              <a:t>sanitation and hygiene conditions </a:t>
            </a:r>
            <a:r>
              <a:rPr lang="en-US" sz="1100" b="1"/>
              <a:t>AT HOME</a:t>
            </a:r>
          </a:p>
        </c:rich>
      </c:tx>
      <c:overlay val="0"/>
      <c:spPr>
        <a:noFill/>
        <a:ln>
          <a:noFill/>
        </a:ln>
        <a:effectLst/>
      </c:spPr>
    </c:title>
    <c:autoTitleDeleted val="0"/>
    <c:plotArea>
      <c:layout/>
      <c:barChart>
        <c:barDir val="col"/>
        <c:grouping val="clustered"/>
        <c:varyColors val="0"/>
        <c:ser>
          <c:idx val="0"/>
          <c:order val="0"/>
          <c:invertIfNegative val="0"/>
          <c:cat>
            <c:strRef>
              <c:f>('Q3_WASH at home_work_school'!$T$25,'Q3_WASH at home_work_school'!$T$29)</c:f>
              <c:strCache>
                <c:ptCount val="2"/>
                <c:pt idx="0">
                  <c:v>Rural</c:v>
                </c:pt>
                <c:pt idx="1">
                  <c:v>Urban</c:v>
                </c:pt>
              </c:strCache>
            </c:strRef>
          </c:cat>
          <c:val>
            <c:numRef>
              <c:f>('Q3_WASH at home_work_school'!$Y$25,'Q3_WASH at home_work_school'!$Y$29)</c:f>
              <c:numCache>
                <c:formatCode>0</c:formatCode>
                <c:ptCount val="2"/>
                <c:pt idx="0">
                  <c:v>10</c:v>
                </c:pt>
                <c:pt idx="1">
                  <c:v>0</c:v>
                </c:pt>
              </c:numCache>
            </c:numRef>
          </c:val>
          <c:extLst>
            <c:ext xmlns:c16="http://schemas.microsoft.com/office/drawing/2014/chart" uri="{C3380CC4-5D6E-409C-BE32-E72D297353CC}">
              <c16:uniqueId val="{00000000-02F4-0D4A-BF38-1AAB76A137FC}"/>
            </c:ext>
          </c:extLst>
        </c:ser>
        <c:dLbls>
          <c:showLegendKey val="0"/>
          <c:showVal val="0"/>
          <c:showCatName val="0"/>
          <c:showSerName val="0"/>
          <c:showPercent val="0"/>
          <c:showBubbleSize val="0"/>
        </c:dLbls>
        <c:gapWidth val="219"/>
        <c:overlap val="-27"/>
        <c:axId val="-2120997096"/>
        <c:axId val="-2120999016"/>
      </c:barChart>
      <c:catAx>
        <c:axId val="-2120997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0999016"/>
        <c:crosses val="autoZero"/>
        <c:auto val="1"/>
        <c:lblAlgn val="ctr"/>
        <c:lblOffset val="100"/>
        <c:noMultiLvlLbl val="0"/>
      </c:catAx>
      <c:valAx>
        <c:axId val="-2120999016"/>
        <c:scaling>
          <c:orientation val="minMax"/>
          <c:max val="8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09970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100" dirty="0"/>
              <a:t>Percentage (%) </a:t>
            </a:r>
            <a:r>
              <a:rPr lang="en-US" sz="1100" b="0" i="0" u="none" strike="noStrike" baseline="0" dirty="0">
                <a:effectLst/>
              </a:rPr>
              <a:t>of WOMEN who indicated that they </a:t>
            </a:r>
            <a:r>
              <a:rPr lang="en-US" sz="1100" b="1" i="0" u="none" strike="noStrike" baseline="0" dirty="0">
                <a:effectLst/>
              </a:rPr>
              <a:t>DO NOT have decent </a:t>
            </a:r>
            <a:r>
              <a:rPr lang="en-US" sz="1100" b="0" i="0" u="none" strike="noStrike" baseline="0" dirty="0">
                <a:effectLst/>
              </a:rPr>
              <a:t>sanitation and hygiene conditions </a:t>
            </a:r>
            <a:r>
              <a:rPr lang="en-US" sz="1100" dirty="0"/>
              <a:t>AT WORK</a:t>
            </a:r>
          </a:p>
        </c:rich>
      </c:tx>
      <c:overlay val="0"/>
      <c:spPr>
        <a:noFill/>
        <a:ln>
          <a:noFill/>
        </a:ln>
        <a:effectLst/>
      </c:spPr>
    </c:title>
    <c:autoTitleDeleted val="0"/>
    <c:plotArea>
      <c:layout/>
      <c:barChart>
        <c:barDir val="col"/>
        <c:grouping val="clustered"/>
        <c:varyColors val="0"/>
        <c:ser>
          <c:idx val="0"/>
          <c:order val="0"/>
          <c:invertIfNegative val="0"/>
          <c:cat>
            <c:strRef>
              <c:f>('Q3_WASH at home_work_school'!$T$25,'Q3_WASH at home_work_school'!$T$29)</c:f>
              <c:strCache>
                <c:ptCount val="2"/>
                <c:pt idx="0">
                  <c:v>Rural</c:v>
                </c:pt>
                <c:pt idx="1">
                  <c:v>Urban</c:v>
                </c:pt>
              </c:strCache>
            </c:strRef>
          </c:cat>
          <c:val>
            <c:numRef>
              <c:f>('Q3_WASH at home_work_school'!$AB$25,'Q3_WASH at home_work_school'!$AB$29)</c:f>
              <c:numCache>
                <c:formatCode>0</c:formatCode>
                <c:ptCount val="2"/>
                <c:pt idx="0">
                  <c:v>42.10526315789474</c:v>
                </c:pt>
                <c:pt idx="1">
                  <c:v>14.285714285714286</c:v>
                </c:pt>
              </c:numCache>
            </c:numRef>
          </c:val>
          <c:extLst>
            <c:ext xmlns:c16="http://schemas.microsoft.com/office/drawing/2014/chart" uri="{C3380CC4-5D6E-409C-BE32-E72D297353CC}">
              <c16:uniqueId val="{00000000-32D0-554D-A2BA-25FB0615B94C}"/>
            </c:ext>
          </c:extLst>
        </c:ser>
        <c:dLbls>
          <c:showLegendKey val="0"/>
          <c:showVal val="0"/>
          <c:showCatName val="0"/>
          <c:showSerName val="0"/>
          <c:showPercent val="0"/>
          <c:showBubbleSize val="0"/>
        </c:dLbls>
        <c:gapWidth val="219"/>
        <c:overlap val="-27"/>
        <c:axId val="-2121034104"/>
        <c:axId val="-2121030600"/>
      </c:barChart>
      <c:catAx>
        <c:axId val="-2121034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1030600"/>
        <c:crosses val="autoZero"/>
        <c:auto val="1"/>
        <c:lblAlgn val="ctr"/>
        <c:lblOffset val="100"/>
        <c:noMultiLvlLbl val="0"/>
      </c:catAx>
      <c:valAx>
        <c:axId val="-2121030600"/>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103410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US" sz="1100"/>
              <a:t>Percentage (%) of RESPONDENTS </a:t>
            </a:r>
            <a:r>
              <a:rPr lang="en-US" sz="1100" b="0" i="0" u="none" strike="noStrike" baseline="0">
                <a:effectLst/>
              </a:rPr>
              <a:t>who indicated that their daughters/girls in age of puberty </a:t>
            </a:r>
            <a:r>
              <a:rPr lang="en-US" sz="1100" b="1" i="0" u="none" strike="noStrike" baseline="0">
                <a:effectLst/>
              </a:rPr>
              <a:t>DO NOT have decent </a:t>
            </a:r>
            <a:r>
              <a:rPr lang="en-US" sz="1100" b="0" i="0" u="none" strike="noStrike" baseline="0">
                <a:effectLst/>
              </a:rPr>
              <a:t>sanitation and hygiene conditions </a:t>
            </a:r>
            <a:r>
              <a:rPr lang="en-US" sz="1100"/>
              <a:t>AT SCHOOL</a:t>
            </a:r>
          </a:p>
        </c:rich>
      </c:tx>
      <c:overlay val="0"/>
      <c:spPr>
        <a:noFill/>
        <a:ln>
          <a:noFill/>
        </a:ln>
        <a:effectLst/>
      </c:spPr>
    </c:title>
    <c:autoTitleDeleted val="0"/>
    <c:plotArea>
      <c:layout/>
      <c:barChart>
        <c:barDir val="col"/>
        <c:grouping val="clustered"/>
        <c:varyColors val="0"/>
        <c:ser>
          <c:idx val="0"/>
          <c:order val="0"/>
          <c:invertIfNegative val="0"/>
          <c:dPt>
            <c:idx val="1"/>
            <c:invertIfNegative val="0"/>
            <c:bubble3D val="0"/>
            <c:spPr>
              <a:solidFill>
                <a:schemeClr val="accent2"/>
              </a:solidFill>
            </c:spPr>
            <c:extLst>
              <c:ext xmlns:c16="http://schemas.microsoft.com/office/drawing/2014/chart" uri="{C3380CC4-5D6E-409C-BE32-E72D297353CC}">
                <c16:uniqueId val="{00000003-54D2-7745-9DBF-A94305F9AD91}"/>
              </c:ext>
            </c:extLst>
          </c:dPt>
          <c:cat>
            <c:strRef>
              <c:f>('Q3_WASH at home_work_school'!$T$25,'Q3_WASH at home_work_school'!$T$29)</c:f>
              <c:strCache>
                <c:ptCount val="2"/>
                <c:pt idx="0">
                  <c:v>Rural</c:v>
                </c:pt>
                <c:pt idx="1">
                  <c:v>Urban</c:v>
                </c:pt>
              </c:strCache>
            </c:strRef>
          </c:cat>
          <c:val>
            <c:numRef>
              <c:f>('Q3_WASH at home_work_school'!$AE$25,'Q3_WASH at home_work_school'!$AE$29)</c:f>
              <c:numCache>
                <c:formatCode>0</c:formatCode>
                <c:ptCount val="2"/>
                <c:pt idx="0">
                  <c:v>0</c:v>
                </c:pt>
                <c:pt idx="1">
                  <c:v>73.684210526315795</c:v>
                </c:pt>
              </c:numCache>
            </c:numRef>
          </c:val>
          <c:extLst>
            <c:ext xmlns:c16="http://schemas.microsoft.com/office/drawing/2014/chart" uri="{C3380CC4-5D6E-409C-BE32-E72D297353CC}">
              <c16:uniqueId val="{00000000-54D2-7745-9DBF-A94305F9AD91}"/>
            </c:ext>
          </c:extLst>
        </c:ser>
        <c:dLbls>
          <c:showLegendKey val="0"/>
          <c:showVal val="0"/>
          <c:showCatName val="0"/>
          <c:showSerName val="0"/>
          <c:showPercent val="0"/>
          <c:showBubbleSize val="0"/>
        </c:dLbls>
        <c:gapWidth val="219"/>
        <c:overlap val="-27"/>
        <c:axId val="-2121073480"/>
        <c:axId val="-2121082520"/>
      </c:barChart>
      <c:catAx>
        <c:axId val="-2121073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1082520"/>
        <c:crosses val="autoZero"/>
        <c:auto val="1"/>
        <c:lblAlgn val="ctr"/>
        <c:lblOffset val="100"/>
        <c:noMultiLvlLbl val="0"/>
      </c:catAx>
      <c:valAx>
        <c:axId val="-21210825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107348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US" sz="1100"/>
              <a:t>Percenatge (%) of MEN </a:t>
            </a:r>
            <a:r>
              <a:rPr lang="en-US" sz="1100" b="0" i="0" u="none" strike="noStrike" baseline="0">
                <a:effectLst/>
              </a:rPr>
              <a:t>who indicated that they </a:t>
            </a:r>
            <a:r>
              <a:rPr lang="en-US" sz="1100" b="1" i="0" u="none" strike="noStrike" baseline="0">
                <a:effectLst/>
              </a:rPr>
              <a:t>DO NOT have decent </a:t>
            </a:r>
            <a:r>
              <a:rPr lang="en-US" sz="1100" b="0" i="0" u="none" strike="noStrike" baseline="0">
                <a:effectLst/>
              </a:rPr>
              <a:t>sanitation and hygiene conditions</a:t>
            </a:r>
            <a:r>
              <a:rPr lang="en-US" sz="1100"/>
              <a:t> AT HOME</a:t>
            </a:r>
          </a:p>
        </c:rich>
      </c:tx>
      <c:overlay val="0"/>
      <c:spPr>
        <a:noFill/>
        <a:ln>
          <a:noFill/>
        </a:ln>
        <a:effectLst/>
      </c:spPr>
    </c:title>
    <c:autoTitleDeleted val="0"/>
    <c:plotArea>
      <c:layout/>
      <c:barChart>
        <c:barDir val="col"/>
        <c:grouping val="clustered"/>
        <c:varyColors val="0"/>
        <c:ser>
          <c:idx val="0"/>
          <c:order val="0"/>
          <c:spPr>
            <a:solidFill>
              <a:schemeClr val="accent6"/>
            </a:solidFill>
          </c:spPr>
          <c:invertIfNegative val="0"/>
          <c:cat>
            <c:strRef>
              <c:f>('Q3_WASH at home_work_school'!$T$24,'Q3_WASH at home_work_school'!$T$28)</c:f>
              <c:strCache>
                <c:ptCount val="2"/>
                <c:pt idx="0">
                  <c:v>Rural</c:v>
                </c:pt>
                <c:pt idx="1">
                  <c:v>Urban</c:v>
                </c:pt>
              </c:strCache>
            </c:strRef>
          </c:cat>
          <c:val>
            <c:numRef>
              <c:f>('Q3_WASH at home_work_school'!$AH$24,'Q3_WASH at home_work_school'!$AH$28)</c:f>
              <c:numCache>
                <c:formatCode>0</c:formatCode>
                <c:ptCount val="2"/>
                <c:pt idx="0">
                  <c:v>23.333333333333332</c:v>
                </c:pt>
                <c:pt idx="1">
                  <c:v>0</c:v>
                </c:pt>
              </c:numCache>
            </c:numRef>
          </c:val>
          <c:extLst>
            <c:ext xmlns:c16="http://schemas.microsoft.com/office/drawing/2014/chart" uri="{C3380CC4-5D6E-409C-BE32-E72D297353CC}">
              <c16:uniqueId val="{00000000-DBE2-374B-A689-AB7BB093A120}"/>
            </c:ext>
          </c:extLst>
        </c:ser>
        <c:dLbls>
          <c:showLegendKey val="0"/>
          <c:showVal val="0"/>
          <c:showCatName val="0"/>
          <c:showSerName val="0"/>
          <c:showPercent val="0"/>
          <c:showBubbleSize val="0"/>
        </c:dLbls>
        <c:gapWidth val="219"/>
        <c:overlap val="-27"/>
        <c:axId val="-2121141416"/>
        <c:axId val="-2121137912"/>
      </c:barChart>
      <c:catAx>
        <c:axId val="-2121141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1137912"/>
        <c:crosses val="autoZero"/>
        <c:auto val="1"/>
        <c:lblAlgn val="ctr"/>
        <c:lblOffset val="100"/>
        <c:noMultiLvlLbl val="0"/>
      </c:catAx>
      <c:valAx>
        <c:axId val="-2121137912"/>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114141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US" sz="1100"/>
              <a:t>Percentage (%) of MEN </a:t>
            </a:r>
            <a:r>
              <a:rPr lang="en-US" sz="1100" b="0" i="0" u="none" strike="noStrike" baseline="0">
                <a:effectLst/>
              </a:rPr>
              <a:t>who indicated that they </a:t>
            </a:r>
            <a:r>
              <a:rPr lang="en-US" sz="1100" b="1" i="0" u="none" strike="noStrike" baseline="0">
                <a:effectLst/>
              </a:rPr>
              <a:t>DO NOT have decent </a:t>
            </a:r>
            <a:r>
              <a:rPr lang="en-US" sz="1100" b="0" i="0" u="none" strike="noStrike" baseline="0">
                <a:effectLst/>
              </a:rPr>
              <a:t>sanitation and hygiene conditions</a:t>
            </a:r>
            <a:r>
              <a:rPr lang="en-US" sz="1100"/>
              <a:t> AT WORK</a:t>
            </a:r>
          </a:p>
        </c:rich>
      </c:tx>
      <c:overlay val="0"/>
      <c:spPr>
        <a:noFill/>
        <a:ln>
          <a:noFill/>
        </a:ln>
        <a:effectLst/>
      </c:spPr>
    </c:title>
    <c:autoTitleDeleted val="0"/>
    <c:plotArea>
      <c:layout/>
      <c:barChart>
        <c:barDir val="col"/>
        <c:grouping val="clustered"/>
        <c:varyColors val="0"/>
        <c:ser>
          <c:idx val="0"/>
          <c:order val="0"/>
          <c:spPr>
            <a:solidFill>
              <a:schemeClr val="accent6"/>
            </a:solidFill>
          </c:spPr>
          <c:invertIfNegative val="0"/>
          <c:cat>
            <c:strRef>
              <c:f>('Q3_WASH at home_work_school'!$T$24,'Q3_WASH at home_work_school'!$T$28)</c:f>
              <c:strCache>
                <c:ptCount val="2"/>
                <c:pt idx="0">
                  <c:v>Rural</c:v>
                </c:pt>
                <c:pt idx="1">
                  <c:v>Urban</c:v>
                </c:pt>
              </c:strCache>
            </c:strRef>
          </c:cat>
          <c:val>
            <c:numRef>
              <c:f>('Q3_WASH at home_work_school'!$AK$24,'Q3_WASH at home_work_school'!$AK$28)</c:f>
              <c:numCache>
                <c:formatCode>0</c:formatCode>
                <c:ptCount val="2"/>
                <c:pt idx="0">
                  <c:v>33.333333333333336</c:v>
                </c:pt>
                <c:pt idx="1">
                  <c:v>14.285714285714286</c:v>
                </c:pt>
              </c:numCache>
            </c:numRef>
          </c:val>
          <c:extLst>
            <c:ext xmlns:c16="http://schemas.microsoft.com/office/drawing/2014/chart" uri="{C3380CC4-5D6E-409C-BE32-E72D297353CC}">
              <c16:uniqueId val="{00000000-30B8-474F-B423-4E289F768468}"/>
            </c:ext>
          </c:extLst>
        </c:ser>
        <c:dLbls>
          <c:showLegendKey val="0"/>
          <c:showVal val="0"/>
          <c:showCatName val="0"/>
          <c:showSerName val="0"/>
          <c:showPercent val="0"/>
          <c:showBubbleSize val="0"/>
        </c:dLbls>
        <c:gapWidth val="219"/>
        <c:overlap val="-27"/>
        <c:axId val="-2134650824"/>
        <c:axId val="-2134654456"/>
      </c:barChart>
      <c:catAx>
        <c:axId val="-2134650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34654456"/>
        <c:crosses val="autoZero"/>
        <c:auto val="1"/>
        <c:lblAlgn val="ctr"/>
        <c:lblOffset val="100"/>
        <c:noMultiLvlLbl val="0"/>
      </c:catAx>
      <c:valAx>
        <c:axId val="-2134654456"/>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3465082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Percentage (%)</a:t>
            </a:r>
            <a:r>
              <a:rPr lang="en-US" baseline="0" dirty="0"/>
              <a:t> of interviewed WOMEN in urban and rural regions who indicated to have influence on political processes/decision making on NATIONAL level</a:t>
            </a:r>
            <a:endParaRPr lang="en-US" dirty="0"/>
          </a:p>
        </c:rich>
      </c:tx>
      <c:overlay val="0"/>
      <c:spPr>
        <a:noFill/>
        <a:ln>
          <a:noFill/>
        </a:ln>
        <a:effectLst/>
      </c:spPr>
    </c:title>
    <c:autoTitleDeleted val="0"/>
    <c:plotArea>
      <c:layout/>
      <c:barChart>
        <c:barDir val="bar"/>
        <c:grouping val="clustered"/>
        <c:varyColors val="0"/>
        <c:ser>
          <c:idx val="0"/>
          <c:order val="0"/>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1FF6-BE40-899F-738E2C37353D}"/>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('Q4_Decision making'!$R$12,'Q4_Decision making'!$R$16)</c:f>
              <c:strCache>
                <c:ptCount val="2"/>
                <c:pt idx="0">
                  <c:v>Rural region</c:v>
                </c:pt>
                <c:pt idx="1">
                  <c:v>Urban region</c:v>
                </c:pt>
              </c:strCache>
            </c:strRef>
          </c:cat>
          <c:val>
            <c:numRef>
              <c:f>('Q4_Decision making'!$V$12,'Q4_Decision making'!$V$16)</c:f>
              <c:numCache>
                <c:formatCode>0</c:formatCode>
                <c:ptCount val="2"/>
                <c:pt idx="0">
                  <c:v>66.666666666666671</c:v>
                </c:pt>
                <c:pt idx="1">
                  <c:v>46.666666666666664</c:v>
                </c:pt>
              </c:numCache>
            </c:numRef>
          </c:val>
          <c:extLst>
            <c:ext xmlns:c16="http://schemas.microsoft.com/office/drawing/2014/chart" uri="{C3380CC4-5D6E-409C-BE32-E72D297353CC}">
              <c16:uniqueId val="{00000004-1FF6-BE40-899F-738E2C37353D}"/>
            </c:ext>
          </c:extLst>
        </c:ser>
        <c:dLbls>
          <c:showLegendKey val="0"/>
          <c:showVal val="1"/>
          <c:showCatName val="0"/>
          <c:showSerName val="0"/>
          <c:showPercent val="0"/>
          <c:showBubbleSize val="0"/>
        </c:dLbls>
        <c:gapWidth val="150"/>
        <c:overlap val="-25"/>
        <c:axId val="-2134497544"/>
        <c:axId val="-2136230744"/>
      </c:barChart>
      <c:catAx>
        <c:axId val="-2134497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2136230744"/>
        <c:crosses val="autoZero"/>
        <c:auto val="1"/>
        <c:lblAlgn val="ctr"/>
        <c:lblOffset val="100"/>
        <c:noMultiLvlLbl val="0"/>
      </c:catAx>
      <c:valAx>
        <c:axId val="-2136230744"/>
        <c:scaling>
          <c:orientation val="minMax"/>
        </c:scaling>
        <c:delete val="1"/>
        <c:axPos val="b"/>
        <c:numFmt formatCode="0" sourceLinked="1"/>
        <c:majorTickMark val="none"/>
        <c:minorTickMark val="none"/>
        <c:tickLblPos val="nextTo"/>
        <c:crossAx val="-213449754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320653475993698"/>
          <c:y val="0.34250546806649201"/>
          <c:w val="0.36236937490960403"/>
          <c:h val="0.59822980460775699"/>
        </c:manualLayout>
      </c:layout>
      <c:pieChart>
        <c:varyColors val="1"/>
        <c:dLbls>
          <c:showLegendKey val="0"/>
          <c:showVal val="1"/>
          <c:showCatName val="1"/>
          <c:showSerName val="0"/>
          <c:showPercent val="0"/>
          <c:showBubbleSize val="0"/>
          <c:showLeaderLines val="0"/>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Average ranking</a:t>
            </a:r>
            <a:r>
              <a:rPr lang="en-US" sz="1600" baseline="0"/>
              <a:t> of issues that could improve equality between women and men</a:t>
            </a:r>
            <a:endParaRPr lang="en-US" sz="1600"/>
          </a:p>
        </c:rich>
      </c:tx>
      <c:overlay val="0"/>
      <c:spPr>
        <a:noFill/>
        <a:ln>
          <a:noFill/>
        </a:ln>
        <a:effectLst/>
      </c:spPr>
    </c:title>
    <c:autoTitleDeleted val="0"/>
    <c:plotArea>
      <c:layout>
        <c:manualLayout>
          <c:layoutTarget val="inner"/>
          <c:xMode val="edge"/>
          <c:yMode val="edge"/>
          <c:x val="0.249169436084828"/>
          <c:y val="0.174530633281755"/>
          <c:w val="0.47420311343439697"/>
          <c:h val="0.67199910952002095"/>
        </c:manualLayout>
      </c:layout>
      <c:radarChart>
        <c:radarStyle val="marker"/>
        <c:varyColors val="0"/>
        <c:ser>
          <c:idx val="6"/>
          <c:order val="0"/>
          <c:tx>
            <c:v>Men (rural)</c:v>
          </c:tx>
          <c:marker>
            <c:symbol val="none"/>
          </c:marker>
          <c:cat>
            <c:strRef>
              <c:f>'Q5_Ranking of priorities correc'!$AL$41:$AL$48</c:f>
              <c:strCache>
                <c:ptCount val="8"/>
                <c:pt idx="0">
                  <c:v>others</c:v>
                </c:pt>
                <c:pt idx="1">
                  <c:v>punish parents / religious organisations for underage marriage</c:v>
                </c:pt>
                <c:pt idx="2">
                  <c:v>campaign to stop violence against women                  </c:v>
                </c:pt>
                <c:pt idx="3">
                  <c:v>safer public transportation</c:v>
                </c:pt>
                <c:pt idx="4">
                  <c:v>get official marriage/divorce papers for women                 </c:v>
                </c:pt>
                <c:pt idx="5">
                  <c:v>Equal pay for women doing the same work as men</c:v>
                </c:pt>
                <c:pt idx="6">
                  <c:v>pre-school for children from 3 - 5  yrs                </c:v>
                </c:pt>
                <c:pt idx="7">
                  <c:v>More paid work for women</c:v>
                </c:pt>
              </c:strCache>
            </c:strRef>
          </c:cat>
          <c:val>
            <c:numRef>
              <c:f>'Q5_Ranking of priorities correc'!$AM$41:$AM$48</c:f>
              <c:numCache>
                <c:formatCode>0</c:formatCode>
                <c:ptCount val="8"/>
                <c:pt idx="0">
                  <c:v>0</c:v>
                </c:pt>
                <c:pt idx="1">
                  <c:v>1</c:v>
                </c:pt>
                <c:pt idx="2">
                  <c:v>2</c:v>
                </c:pt>
                <c:pt idx="3">
                  <c:v>2</c:v>
                </c:pt>
                <c:pt idx="4">
                  <c:v>3</c:v>
                </c:pt>
                <c:pt idx="5">
                  <c:v>5</c:v>
                </c:pt>
                <c:pt idx="6">
                  <c:v>8</c:v>
                </c:pt>
                <c:pt idx="7">
                  <c:v>9</c:v>
                </c:pt>
              </c:numCache>
            </c:numRef>
          </c:val>
          <c:extLst>
            <c:ext xmlns:c16="http://schemas.microsoft.com/office/drawing/2014/chart" uri="{C3380CC4-5D6E-409C-BE32-E72D297353CC}">
              <c16:uniqueId val="{00000000-0A77-1647-A978-EC21445D83D6}"/>
            </c:ext>
          </c:extLst>
        </c:ser>
        <c:ser>
          <c:idx val="7"/>
          <c:order val="1"/>
          <c:tx>
            <c:v>Women (rural)</c:v>
          </c:tx>
          <c:marker>
            <c:symbol val="none"/>
          </c:marker>
          <c:cat>
            <c:strRef>
              <c:f>'Q5_Ranking of priorities correc'!$AL$41:$AL$48</c:f>
              <c:strCache>
                <c:ptCount val="8"/>
                <c:pt idx="0">
                  <c:v>others</c:v>
                </c:pt>
                <c:pt idx="1">
                  <c:v>punish parents / religious organisations for underage marriage</c:v>
                </c:pt>
                <c:pt idx="2">
                  <c:v>campaign to stop violence against women                  </c:v>
                </c:pt>
                <c:pt idx="3">
                  <c:v>safer public transportation</c:v>
                </c:pt>
                <c:pt idx="4">
                  <c:v>get official marriage/divorce papers for women                 </c:v>
                </c:pt>
                <c:pt idx="5">
                  <c:v>Equal pay for women doing the same work as men</c:v>
                </c:pt>
                <c:pt idx="6">
                  <c:v>pre-school for children from 3 - 5  yrs                </c:v>
                </c:pt>
                <c:pt idx="7">
                  <c:v>More paid work for women</c:v>
                </c:pt>
              </c:strCache>
            </c:strRef>
          </c:cat>
          <c:val>
            <c:numRef>
              <c:f>'Q5_Ranking of priorities correc'!$AO$41:$AO$48</c:f>
              <c:numCache>
                <c:formatCode>0</c:formatCode>
                <c:ptCount val="8"/>
                <c:pt idx="0">
                  <c:v>0</c:v>
                </c:pt>
                <c:pt idx="1">
                  <c:v>0</c:v>
                </c:pt>
                <c:pt idx="2">
                  <c:v>1</c:v>
                </c:pt>
                <c:pt idx="3">
                  <c:v>2</c:v>
                </c:pt>
                <c:pt idx="4">
                  <c:v>4</c:v>
                </c:pt>
                <c:pt idx="5">
                  <c:v>7</c:v>
                </c:pt>
                <c:pt idx="6">
                  <c:v>7</c:v>
                </c:pt>
                <c:pt idx="7">
                  <c:v>9</c:v>
                </c:pt>
              </c:numCache>
            </c:numRef>
          </c:val>
          <c:extLst>
            <c:ext xmlns:c16="http://schemas.microsoft.com/office/drawing/2014/chart" uri="{C3380CC4-5D6E-409C-BE32-E72D297353CC}">
              <c16:uniqueId val="{00000001-0A77-1647-A978-EC21445D83D6}"/>
            </c:ext>
          </c:extLst>
        </c:ser>
        <c:ser>
          <c:idx val="8"/>
          <c:order val="2"/>
          <c:tx>
            <c:v>Men (urban)</c:v>
          </c:tx>
          <c:marker>
            <c:symbol val="none"/>
          </c:marker>
          <c:cat>
            <c:strRef>
              <c:f>'Q5_Ranking of priorities correc'!$AL$41:$AL$48</c:f>
              <c:strCache>
                <c:ptCount val="8"/>
                <c:pt idx="0">
                  <c:v>others</c:v>
                </c:pt>
                <c:pt idx="1">
                  <c:v>punish parents / religious organisations for underage marriage</c:v>
                </c:pt>
                <c:pt idx="2">
                  <c:v>campaign to stop violence against women                  </c:v>
                </c:pt>
                <c:pt idx="3">
                  <c:v>safer public transportation</c:v>
                </c:pt>
                <c:pt idx="4">
                  <c:v>get official marriage/divorce papers for women                 </c:v>
                </c:pt>
                <c:pt idx="5">
                  <c:v>Equal pay for women doing the same work as men</c:v>
                </c:pt>
                <c:pt idx="6">
                  <c:v>pre-school for children from 3 - 5  yrs                </c:v>
                </c:pt>
                <c:pt idx="7">
                  <c:v>More paid work for women</c:v>
                </c:pt>
              </c:strCache>
            </c:strRef>
          </c:cat>
          <c:val>
            <c:numRef>
              <c:f>'Q5_Ranking of priorities correc'!$AQ$41:$AQ$48</c:f>
              <c:numCache>
                <c:formatCode>0</c:formatCode>
                <c:ptCount val="8"/>
                <c:pt idx="0">
                  <c:v>1</c:v>
                </c:pt>
                <c:pt idx="1">
                  <c:v>1</c:v>
                </c:pt>
                <c:pt idx="2">
                  <c:v>2</c:v>
                </c:pt>
                <c:pt idx="3">
                  <c:v>3</c:v>
                </c:pt>
                <c:pt idx="4">
                  <c:v>4</c:v>
                </c:pt>
                <c:pt idx="5">
                  <c:v>4</c:v>
                </c:pt>
                <c:pt idx="6">
                  <c:v>7</c:v>
                </c:pt>
                <c:pt idx="7">
                  <c:v>9</c:v>
                </c:pt>
              </c:numCache>
            </c:numRef>
          </c:val>
          <c:extLst>
            <c:ext xmlns:c16="http://schemas.microsoft.com/office/drawing/2014/chart" uri="{C3380CC4-5D6E-409C-BE32-E72D297353CC}">
              <c16:uniqueId val="{00000002-0A77-1647-A978-EC21445D83D6}"/>
            </c:ext>
          </c:extLst>
        </c:ser>
        <c:ser>
          <c:idx val="9"/>
          <c:order val="3"/>
          <c:tx>
            <c:v>Women (urban)</c:v>
          </c:tx>
          <c:marker>
            <c:symbol val="none"/>
          </c:marker>
          <c:cat>
            <c:strRef>
              <c:f>'Q5_Ranking of priorities correc'!$AL$41:$AL$48</c:f>
              <c:strCache>
                <c:ptCount val="8"/>
                <c:pt idx="0">
                  <c:v>others</c:v>
                </c:pt>
                <c:pt idx="1">
                  <c:v>punish parents / religious organisations for underage marriage</c:v>
                </c:pt>
                <c:pt idx="2">
                  <c:v>campaign to stop violence against women                  </c:v>
                </c:pt>
                <c:pt idx="3">
                  <c:v>safer public transportation</c:v>
                </c:pt>
                <c:pt idx="4">
                  <c:v>get official marriage/divorce papers for women                 </c:v>
                </c:pt>
                <c:pt idx="5">
                  <c:v>Equal pay for women doing the same work as men</c:v>
                </c:pt>
                <c:pt idx="6">
                  <c:v>pre-school for children from 3 - 5  yrs                </c:v>
                </c:pt>
                <c:pt idx="7">
                  <c:v>More paid work for women</c:v>
                </c:pt>
              </c:strCache>
            </c:strRef>
          </c:cat>
          <c:val>
            <c:numRef>
              <c:f>'Q5_Ranking of priorities correc'!$AS$41:$AS$48</c:f>
              <c:numCache>
                <c:formatCode>0</c:formatCode>
                <c:ptCount val="8"/>
                <c:pt idx="0">
                  <c:v>2</c:v>
                </c:pt>
                <c:pt idx="1">
                  <c:v>2</c:v>
                </c:pt>
                <c:pt idx="2">
                  <c:v>2</c:v>
                </c:pt>
                <c:pt idx="3">
                  <c:v>3</c:v>
                </c:pt>
                <c:pt idx="4">
                  <c:v>3</c:v>
                </c:pt>
                <c:pt idx="5">
                  <c:v>5</c:v>
                </c:pt>
                <c:pt idx="6">
                  <c:v>6</c:v>
                </c:pt>
                <c:pt idx="7">
                  <c:v>8</c:v>
                </c:pt>
              </c:numCache>
            </c:numRef>
          </c:val>
          <c:extLst>
            <c:ext xmlns:c16="http://schemas.microsoft.com/office/drawing/2014/chart" uri="{C3380CC4-5D6E-409C-BE32-E72D297353CC}">
              <c16:uniqueId val="{00000003-0A77-1647-A978-EC21445D83D6}"/>
            </c:ext>
          </c:extLst>
        </c:ser>
        <c:dLbls>
          <c:showLegendKey val="0"/>
          <c:showVal val="0"/>
          <c:showCatName val="0"/>
          <c:showSerName val="0"/>
          <c:showPercent val="0"/>
          <c:showBubbleSize val="0"/>
        </c:dLbls>
        <c:axId val="602629640"/>
        <c:axId val="602646496"/>
      </c:radarChart>
      <c:catAx>
        <c:axId val="602629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602646496"/>
        <c:crosses val="autoZero"/>
        <c:auto val="1"/>
        <c:lblAlgn val="ctr"/>
        <c:lblOffset val="100"/>
        <c:noMultiLvlLbl val="0"/>
      </c:catAx>
      <c:valAx>
        <c:axId val="60264649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02629640"/>
        <c:crosses val="autoZero"/>
        <c:crossBetween val="between"/>
      </c:valAx>
      <c:spPr>
        <a:noFill/>
        <a:ln>
          <a:noFill/>
        </a:ln>
        <a:effectLst/>
      </c:spPr>
    </c:plotArea>
    <c:legend>
      <c:legendPos val="t"/>
      <c:layout>
        <c:manualLayout>
          <c:xMode val="edge"/>
          <c:yMode val="edge"/>
          <c:x val="1.6630316123218001E-2"/>
          <c:y val="0.94630399170109403"/>
          <c:w val="0.69714177487554518"/>
          <c:h val="4.1007373329046928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Men (rural)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bar"/>
        <c:grouping val="clustered"/>
        <c:varyColors val="0"/>
        <c:ser>
          <c:idx val="2"/>
          <c:order val="0"/>
          <c:spPr>
            <a:solidFill>
              <a:schemeClr val="accent1"/>
            </a:solidFill>
            <a:ln>
              <a:solidFill>
                <a:schemeClr val="accent1"/>
              </a:solidFill>
            </a:ln>
            <a:effectLst/>
          </c:spPr>
          <c:invertIfNegative val="0"/>
          <c:cat>
            <c:strRef>
              <c:f>'Q5_Ranking of priorities correc'!$AL$41:$AL$48</c:f>
              <c:strCache>
                <c:ptCount val="8"/>
                <c:pt idx="0">
                  <c:v>others</c:v>
                </c:pt>
                <c:pt idx="1">
                  <c:v>punish parents / religious organisations for underage marriage</c:v>
                </c:pt>
                <c:pt idx="2">
                  <c:v>campaign to stop violence against women                  </c:v>
                </c:pt>
                <c:pt idx="3">
                  <c:v>safer public transportation</c:v>
                </c:pt>
                <c:pt idx="4">
                  <c:v>get official marriage/divorce papers for women                 </c:v>
                </c:pt>
                <c:pt idx="5">
                  <c:v>Equal pay for women doing the same work as men</c:v>
                </c:pt>
                <c:pt idx="6">
                  <c:v>pre-school for children from 3 - 5  yrs                </c:v>
                </c:pt>
                <c:pt idx="7">
                  <c:v>More paid work for women</c:v>
                </c:pt>
              </c:strCache>
            </c:strRef>
          </c:cat>
          <c:val>
            <c:numRef>
              <c:f>'Q5_Ranking of priorities correc'!$AM$41:$AM$48</c:f>
              <c:numCache>
                <c:formatCode>0</c:formatCode>
                <c:ptCount val="8"/>
                <c:pt idx="0">
                  <c:v>0</c:v>
                </c:pt>
                <c:pt idx="1">
                  <c:v>1</c:v>
                </c:pt>
                <c:pt idx="2">
                  <c:v>2</c:v>
                </c:pt>
                <c:pt idx="3">
                  <c:v>2</c:v>
                </c:pt>
                <c:pt idx="4">
                  <c:v>3</c:v>
                </c:pt>
                <c:pt idx="5">
                  <c:v>5</c:v>
                </c:pt>
                <c:pt idx="6">
                  <c:v>8</c:v>
                </c:pt>
                <c:pt idx="7">
                  <c:v>9</c:v>
                </c:pt>
              </c:numCache>
            </c:numRef>
          </c:val>
          <c:extLst>
            <c:ext xmlns:c16="http://schemas.microsoft.com/office/drawing/2014/chart" uri="{C3380CC4-5D6E-409C-BE32-E72D297353CC}">
              <c16:uniqueId val="{00000000-FCAA-E34E-8EB5-B77068E622C0}"/>
            </c:ext>
          </c:extLst>
        </c:ser>
        <c:dLbls>
          <c:showLegendKey val="0"/>
          <c:showVal val="0"/>
          <c:showCatName val="0"/>
          <c:showSerName val="0"/>
          <c:showPercent val="0"/>
          <c:showBubbleSize val="0"/>
        </c:dLbls>
        <c:gapWidth val="182"/>
        <c:axId val="701150751"/>
        <c:axId val="701169071"/>
      </c:barChart>
      <c:catAx>
        <c:axId val="7011507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701169071"/>
        <c:crosses val="autoZero"/>
        <c:auto val="1"/>
        <c:lblAlgn val="ctr"/>
        <c:lblOffset val="100"/>
        <c:noMultiLvlLbl val="0"/>
      </c:catAx>
      <c:valAx>
        <c:axId val="701169071"/>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011507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Women</a:t>
            </a:r>
            <a:r>
              <a:rPr lang="fr-FR" baseline="0"/>
              <a:t> (rural)</a:t>
            </a:r>
            <a:endParaRPr lang="fr-F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bar"/>
        <c:grouping val="clustered"/>
        <c:varyColors val="0"/>
        <c:ser>
          <c:idx val="2"/>
          <c:order val="0"/>
          <c:spPr>
            <a:solidFill>
              <a:schemeClr val="accent1"/>
            </a:solidFill>
            <a:ln>
              <a:noFill/>
            </a:ln>
            <a:effectLst/>
          </c:spPr>
          <c:invertIfNegative val="0"/>
          <c:cat>
            <c:strRef>
              <c:f>'Q5_Ranking of priorities correc'!$AN$41:$AN$48</c:f>
              <c:strCache>
                <c:ptCount val="8"/>
                <c:pt idx="0">
                  <c:v>punish parents / religious organisations for underage marriage</c:v>
                </c:pt>
                <c:pt idx="1">
                  <c:v>safer public transportation / punish parents / religious orgs for underage marriage</c:v>
                </c:pt>
                <c:pt idx="2">
                  <c:v>others</c:v>
                </c:pt>
                <c:pt idx="3">
                  <c:v>campaign to stop violence against women</c:v>
                </c:pt>
                <c:pt idx="4">
                  <c:v>get official marriage / divorce papers for women</c:v>
                </c:pt>
                <c:pt idx="5">
                  <c:v>pre-school for children from 3 - 5  yrs                </c:v>
                </c:pt>
                <c:pt idx="6">
                  <c:v>more paid work for women</c:v>
                </c:pt>
                <c:pt idx="7">
                  <c:v>equal pay for women doing the same work as men</c:v>
                </c:pt>
              </c:strCache>
            </c:strRef>
          </c:cat>
          <c:val>
            <c:numRef>
              <c:f>'Q5_Ranking of priorities correc'!$AO$41:$AO$48</c:f>
              <c:numCache>
                <c:formatCode>0</c:formatCode>
                <c:ptCount val="8"/>
                <c:pt idx="0">
                  <c:v>0</c:v>
                </c:pt>
                <c:pt idx="1">
                  <c:v>0</c:v>
                </c:pt>
                <c:pt idx="2">
                  <c:v>1</c:v>
                </c:pt>
                <c:pt idx="3">
                  <c:v>2</c:v>
                </c:pt>
                <c:pt idx="4">
                  <c:v>4</c:v>
                </c:pt>
                <c:pt idx="5">
                  <c:v>7</c:v>
                </c:pt>
                <c:pt idx="6">
                  <c:v>7</c:v>
                </c:pt>
                <c:pt idx="7">
                  <c:v>9</c:v>
                </c:pt>
              </c:numCache>
            </c:numRef>
          </c:val>
          <c:extLst>
            <c:ext xmlns:c16="http://schemas.microsoft.com/office/drawing/2014/chart" uri="{C3380CC4-5D6E-409C-BE32-E72D297353CC}">
              <c16:uniqueId val="{00000000-A116-EB46-8C0F-B188CC2136EA}"/>
            </c:ext>
          </c:extLst>
        </c:ser>
        <c:dLbls>
          <c:showLegendKey val="0"/>
          <c:showVal val="0"/>
          <c:showCatName val="0"/>
          <c:showSerName val="0"/>
          <c:showPercent val="0"/>
          <c:showBubbleSize val="0"/>
        </c:dLbls>
        <c:gapWidth val="182"/>
        <c:axId val="702698095"/>
        <c:axId val="700071727"/>
      </c:barChart>
      <c:catAx>
        <c:axId val="70269809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700071727"/>
        <c:crosses val="autoZero"/>
        <c:auto val="1"/>
        <c:lblAlgn val="ctr"/>
        <c:lblOffset val="100"/>
        <c:noMultiLvlLbl val="0"/>
      </c:catAx>
      <c:valAx>
        <c:axId val="700071727"/>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026980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Men (urban)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bar"/>
        <c:grouping val="clustered"/>
        <c:varyColors val="0"/>
        <c:ser>
          <c:idx val="2"/>
          <c:order val="0"/>
          <c:spPr>
            <a:solidFill>
              <a:schemeClr val="accent1"/>
            </a:solidFill>
            <a:ln>
              <a:noFill/>
            </a:ln>
            <a:effectLst/>
          </c:spPr>
          <c:invertIfNegative val="0"/>
          <c:cat>
            <c:strRef>
              <c:f>'Q5_Ranking of priorities correc'!$AP$41:$AP$48</c:f>
              <c:strCache>
                <c:ptCount val="8"/>
                <c:pt idx="0">
                  <c:v>more paid work for women</c:v>
                </c:pt>
                <c:pt idx="1">
                  <c:v>others</c:v>
                </c:pt>
                <c:pt idx="2">
                  <c:v>punish parents /religious organisations for underage marriage</c:v>
                </c:pt>
                <c:pt idx="3">
                  <c:v>campaign to stop violence against women</c:v>
                </c:pt>
                <c:pt idx="4">
                  <c:v>safer public transportation</c:v>
                </c:pt>
                <c:pt idx="5">
                  <c:v>get official marriage/divorce papers for women                 </c:v>
                </c:pt>
                <c:pt idx="6">
                  <c:v>pre-school for children from 3 to 5 yo</c:v>
                </c:pt>
                <c:pt idx="7">
                  <c:v>equal pay for women doing the same work as men</c:v>
                </c:pt>
              </c:strCache>
            </c:strRef>
          </c:cat>
          <c:val>
            <c:numRef>
              <c:f>'Q5_Ranking of priorities correc'!$AQ$41:$AQ$48</c:f>
              <c:numCache>
                <c:formatCode>0</c:formatCode>
                <c:ptCount val="8"/>
                <c:pt idx="0">
                  <c:v>1</c:v>
                </c:pt>
                <c:pt idx="1">
                  <c:v>1</c:v>
                </c:pt>
                <c:pt idx="2">
                  <c:v>2</c:v>
                </c:pt>
                <c:pt idx="3">
                  <c:v>3</c:v>
                </c:pt>
                <c:pt idx="4">
                  <c:v>4</c:v>
                </c:pt>
                <c:pt idx="5">
                  <c:v>4</c:v>
                </c:pt>
                <c:pt idx="6">
                  <c:v>7</c:v>
                </c:pt>
                <c:pt idx="7">
                  <c:v>9</c:v>
                </c:pt>
              </c:numCache>
            </c:numRef>
          </c:val>
          <c:extLst>
            <c:ext xmlns:c16="http://schemas.microsoft.com/office/drawing/2014/chart" uri="{C3380CC4-5D6E-409C-BE32-E72D297353CC}">
              <c16:uniqueId val="{00000000-8A83-AE42-8B10-EB82448F27E2}"/>
            </c:ext>
          </c:extLst>
        </c:ser>
        <c:dLbls>
          <c:showLegendKey val="0"/>
          <c:showVal val="0"/>
          <c:showCatName val="0"/>
          <c:showSerName val="0"/>
          <c:showPercent val="0"/>
          <c:showBubbleSize val="0"/>
        </c:dLbls>
        <c:gapWidth val="182"/>
        <c:axId val="702818319"/>
        <c:axId val="702980703"/>
      </c:barChart>
      <c:catAx>
        <c:axId val="7028183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702980703"/>
        <c:crosses val="autoZero"/>
        <c:auto val="1"/>
        <c:lblAlgn val="ctr"/>
        <c:lblOffset val="100"/>
        <c:noMultiLvlLbl val="0"/>
      </c:catAx>
      <c:valAx>
        <c:axId val="702980703"/>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028183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Women (urban)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bar"/>
        <c:grouping val="clustered"/>
        <c:varyColors val="0"/>
        <c:ser>
          <c:idx val="2"/>
          <c:order val="0"/>
          <c:spPr>
            <a:solidFill>
              <a:schemeClr val="accent1"/>
            </a:solidFill>
            <a:ln>
              <a:noFill/>
            </a:ln>
            <a:effectLst/>
          </c:spPr>
          <c:invertIfNegative val="0"/>
          <c:cat>
            <c:strRef>
              <c:f>'Q5_Ranking of priorities correc'!$AR$41:$AR$48</c:f>
              <c:strCache>
                <c:ptCount val="8"/>
                <c:pt idx="0">
                  <c:v>others</c:v>
                </c:pt>
                <c:pt idx="1">
                  <c:v>punish parents / religious organisations for underage marriage</c:v>
                </c:pt>
                <c:pt idx="2">
                  <c:v>get official marriage/ divorce papers for women</c:v>
                </c:pt>
                <c:pt idx="3">
                  <c:v>campaign to stop violence against women</c:v>
                </c:pt>
                <c:pt idx="4">
                  <c:v>safer public transportation</c:v>
                </c:pt>
                <c:pt idx="5">
                  <c:v>equal pay for women doing the same work as men</c:v>
                </c:pt>
                <c:pt idx="6">
                  <c:v>pre-school for children from 3 to 5</c:v>
                </c:pt>
                <c:pt idx="7">
                  <c:v>more paid work for women</c:v>
                </c:pt>
              </c:strCache>
            </c:strRef>
          </c:cat>
          <c:val>
            <c:numRef>
              <c:f>'Q5_Ranking of priorities correc'!$AS$41:$AS$48</c:f>
              <c:numCache>
                <c:formatCode>0</c:formatCode>
                <c:ptCount val="8"/>
                <c:pt idx="0">
                  <c:v>2</c:v>
                </c:pt>
                <c:pt idx="1">
                  <c:v>2</c:v>
                </c:pt>
                <c:pt idx="2">
                  <c:v>2</c:v>
                </c:pt>
                <c:pt idx="3">
                  <c:v>3</c:v>
                </c:pt>
                <c:pt idx="4">
                  <c:v>3</c:v>
                </c:pt>
                <c:pt idx="5">
                  <c:v>5</c:v>
                </c:pt>
                <c:pt idx="6">
                  <c:v>6</c:v>
                </c:pt>
                <c:pt idx="7">
                  <c:v>8</c:v>
                </c:pt>
              </c:numCache>
            </c:numRef>
          </c:val>
          <c:extLst>
            <c:ext xmlns:c16="http://schemas.microsoft.com/office/drawing/2014/chart" uri="{C3380CC4-5D6E-409C-BE32-E72D297353CC}">
              <c16:uniqueId val="{00000000-C548-7549-A766-2D77E29A1AE9}"/>
            </c:ext>
          </c:extLst>
        </c:ser>
        <c:dLbls>
          <c:showLegendKey val="0"/>
          <c:showVal val="0"/>
          <c:showCatName val="0"/>
          <c:showSerName val="0"/>
          <c:showPercent val="0"/>
          <c:showBubbleSize val="0"/>
        </c:dLbls>
        <c:gapWidth val="182"/>
        <c:axId val="699705999"/>
        <c:axId val="703379007"/>
      </c:barChart>
      <c:catAx>
        <c:axId val="6997059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703379007"/>
        <c:crosses val="autoZero"/>
        <c:auto val="1"/>
        <c:lblAlgn val="ctr"/>
        <c:lblOffset val="100"/>
        <c:noMultiLvlLbl val="0"/>
      </c:catAx>
      <c:valAx>
        <c:axId val="703379007"/>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997059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320653475993698"/>
          <c:y val="0.34250546806649201"/>
          <c:w val="0.36236937490960403"/>
          <c:h val="0.59822980460775699"/>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E2F-0449-A3FB-BE2CBBFFA9D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E2F-0449-A3FB-BE2CBBFFA9D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E2F-0449-A3FB-BE2CBBFFA9D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E2F-0449-A3FB-BE2CBBFFA9D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E2F-0449-A3FB-BE2CBBFFA9D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E2F-0449-A3FB-BE2CBBFFA9D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'General statistics'!$O$11:$O$16</c:f>
              <c:strCache>
                <c:ptCount val="6"/>
                <c:pt idx="0">
                  <c:v>Men - rural</c:v>
                </c:pt>
                <c:pt idx="1">
                  <c:v>Women - rural</c:v>
                </c:pt>
                <c:pt idx="2">
                  <c:v>Men - periurban</c:v>
                </c:pt>
                <c:pt idx="3">
                  <c:v>Women - periurban</c:v>
                </c:pt>
                <c:pt idx="4">
                  <c:v>Men - urban</c:v>
                </c:pt>
                <c:pt idx="5">
                  <c:v>Women - urban</c:v>
                </c:pt>
              </c:strCache>
            </c:strRef>
          </c:cat>
          <c:val>
            <c:numRef>
              <c:f>'General statistics'!$Q$11:$Q$16</c:f>
              <c:numCache>
                <c:formatCode>General</c:formatCode>
                <c:ptCount val="6"/>
                <c:pt idx="0">
                  <c:v>30</c:v>
                </c:pt>
                <c:pt idx="1">
                  <c:v>30</c:v>
                </c:pt>
                <c:pt idx="2">
                  <c:v>0</c:v>
                </c:pt>
                <c:pt idx="3">
                  <c:v>0</c:v>
                </c:pt>
                <c:pt idx="4">
                  <c:v>30</c:v>
                </c:pt>
                <c:pt idx="5">
                  <c:v>30</c:v>
                </c:pt>
              </c:numCache>
            </c:numRef>
          </c:val>
          <c:extLst>
            <c:ext xmlns:c16="http://schemas.microsoft.com/office/drawing/2014/chart" uri="{C3380CC4-5D6E-409C-BE32-E72D297353CC}">
              <c16:uniqueId val="{0000000C-7E2F-0449-A3FB-BE2CBBFFA9DC}"/>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'General statistics'!$P$66</c:f>
              <c:strCache>
                <c:ptCount val="1"/>
                <c:pt idx="0">
                  <c:v>%age groups/total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AA1-4E4A-8648-00B36963469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AA1-4E4A-8648-00B36963469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AA1-4E4A-8648-00B36963469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AA1-4E4A-8648-00B36963469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AA1-4E4A-8648-00B36963469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AA1-4E4A-8648-00B36963469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'General statistics'!$Q$58:$V$58</c:f>
              <c:strCache>
                <c:ptCount val="6"/>
                <c:pt idx="0">
                  <c:v>15 - 25</c:v>
                </c:pt>
                <c:pt idx="1">
                  <c:v>25 - 35</c:v>
                </c:pt>
                <c:pt idx="2">
                  <c:v>35-45</c:v>
                </c:pt>
                <c:pt idx="3">
                  <c:v>45-55</c:v>
                </c:pt>
                <c:pt idx="4">
                  <c:v>55-65</c:v>
                </c:pt>
                <c:pt idx="5">
                  <c:v>65-95</c:v>
                </c:pt>
              </c:strCache>
            </c:strRef>
          </c:cat>
          <c:val>
            <c:numRef>
              <c:f>'General statistics'!$Q$66:$V$66</c:f>
              <c:numCache>
                <c:formatCode>0</c:formatCode>
                <c:ptCount val="6"/>
                <c:pt idx="0">
                  <c:v>7.5</c:v>
                </c:pt>
                <c:pt idx="1">
                  <c:v>20.833333333333332</c:v>
                </c:pt>
                <c:pt idx="2">
                  <c:v>21.666666666666668</c:v>
                </c:pt>
                <c:pt idx="3">
                  <c:v>20.833333333333332</c:v>
                </c:pt>
                <c:pt idx="4">
                  <c:v>19.166666666666668</c:v>
                </c:pt>
                <c:pt idx="5">
                  <c:v>10</c:v>
                </c:pt>
              </c:numCache>
            </c:numRef>
          </c:val>
          <c:extLst>
            <c:ext xmlns:c16="http://schemas.microsoft.com/office/drawing/2014/chart" uri="{C3380CC4-5D6E-409C-BE32-E72D297353CC}">
              <c16:uniqueId val="{0000000C-3AA1-4E4A-8648-00B36963469E}"/>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'General statistics'!$S$41</c:f>
              <c:strCache>
                <c:ptCount val="1"/>
                <c:pt idx="0">
                  <c:v>Women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FD8-7A45-9680-39A278E613B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FD8-7A45-9680-39A278E613B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FD8-7A45-9680-39A278E613B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FD8-7A45-9680-39A278E613B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'General statistics'!$T$29:$W$29</c:f>
              <c:strCache>
                <c:ptCount val="4"/>
                <c:pt idx="0">
                  <c:v>Married</c:v>
                </c:pt>
                <c:pt idx="1">
                  <c:v>Single</c:v>
                </c:pt>
                <c:pt idx="2">
                  <c:v>Divorced</c:v>
                </c:pt>
                <c:pt idx="3">
                  <c:v>Widow/er</c:v>
                </c:pt>
              </c:strCache>
            </c:strRef>
          </c:cat>
          <c:val>
            <c:numRef>
              <c:f>'General statistics'!$T$41:$W$41</c:f>
              <c:numCache>
                <c:formatCode>0</c:formatCode>
                <c:ptCount val="4"/>
                <c:pt idx="0">
                  <c:v>81.666666666666671</c:v>
                </c:pt>
                <c:pt idx="1">
                  <c:v>10</c:v>
                </c:pt>
                <c:pt idx="2">
                  <c:v>5</c:v>
                </c:pt>
                <c:pt idx="3">
                  <c:v>6.666666666666667</c:v>
                </c:pt>
              </c:numCache>
            </c:numRef>
          </c:val>
          <c:extLst>
            <c:ext xmlns:c16="http://schemas.microsoft.com/office/drawing/2014/chart" uri="{C3380CC4-5D6E-409C-BE32-E72D297353CC}">
              <c16:uniqueId val="{00000008-CFD8-7A45-9680-39A278E613BB}"/>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'General statistics'!$AC$29</c:f>
              <c:strCache>
                <c:ptCount val="1"/>
                <c:pt idx="0">
                  <c:v>employed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('General statistics'!$R$30:$S$31,'General statistics'!$R$34:$S$35)</c:f>
              <c:multiLvlStrCache>
                <c:ptCount val="4"/>
                <c:lvl>
                  <c:pt idx="0">
                    <c:v>Men</c:v>
                  </c:pt>
                  <c:pt idx="1">
                    <c:v>Women</c:v>
                  </c:pt>
                  <c:pt idx="2">
                    <c:v>Men</c:v>
                  </c:pt>
                  <c:pt idx="3">
                    <c:v>Women</c:v>
                  </c:pt>
                </c:lvl>
                <c:lvl>
                  <c:pt idx="0">
                    <c:v>Rural</c:v>
                  </c:pt>
                  <c:pt idx="2">
                    <c:v>Urban</c:v>
                  </c:pt>
                </c:lvl>
              </c:multiLvlStrCache>
            </c:multiLvlStrRef>
          </c:cat>
          <c:val>
            <c:numRef>
              <c:f>('General statistics'!$AC$30:$AC$31,'General statistics'!$AC$34:$AC$35)</c:f>
              <c:numCache>
                <c:formatCode>0</c:formatCode>
                <c:ptCount val="4"/>
                <c:pt idx="0">
                  <c:v>33.333333333333336</c:v>
                </c:pt>
                <c:pt idx="1">
                  <c:v>60</c:v>
                </c:pt>
                <c:pt idx="2">
                  <c:v>86.666666666666671</c:v>
                </c:pt>
                <c:pt idx="3">
                  <c:v>50</c:v>
                </c:pt>
              </c:numCache>
            </c:numRef>
          </c:val>
          <c:extLst>
            <c:ext xmlns:c16="http://schemas.microsoft.com/office/drawing/2014/chart" uri="{C3380CC4-5D6E-409C-BE32-E72D297353CC}">
              <c16:uniqueId val="{00000000-3B98-D246-AFC0-F70581EB2FEB}"/>
            </c:ext>
          </c:extLst>
        </c:ser>
        <c:ser>
          <c:idx val="1"/>
          <c:order val="1"/>
          <c:tx>
            <c:strRef>
              <c:f>'General statistics'!$AD$29</c:f>
              <c:strCache>
                <c:ptCount val="1"/>
                <c:pt idx="0">
                  <c:v>unemployed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('General statistics'!$R$30:$S$31,'General statistics'!$R$34:$S$35)</c:f>
              <c:multiLvlStrCache>
                <c:ptCount val="4"/>
                <c:lvl>
                  <c:pt idx="0">
                    <c:v>Men</c:v>
                  </c:pt>
                  <c:pt idx="1">
                    <c:v>Women</c:v>
                  </c:pt>
                  <c:pt idx="2">
                    <c:v>Men</c:v>
                  </c:pt>
                  <c:pt idx="3">
                    <c:v>Women</c:v>
                  </c:pt>
                </c:lvl>
                <c:lvl>
                  <c:pt idx="0">
                    <c:v>Rural</c:v>
                  </c:pt>
                  <c:pt idx="2">
                    <c:v>Urban</c:v>
                  </c:pt>
                </c:lvl>
              </c:multiLvlStrCache>
            </c:multiLvlStrRef>
          </c:cat>
          <c:val>
            <c:numRef>
              <c:f>('General statistics'!$AD$30:$AD$31,'General statistics'!$AD$34:$AD$35)</c:f>
              <c:numCache>
                <c:formatCode>0</c:formatCode>
                <c:ptCount val="4"/>
                <c:pt idx="0">
                  <c:v>66.666666666666671</c:v>
                </c:pt>
                <c:pt idx="1">
                  <c:v>40</c:v>
                </c:pt>
                <c:pt idx="2">
                  <c:v>13.333333333333334</c:v>
                </c:pt>
                <c:pt idx="3">
                  <c:v>50</c:v>
                </c:pt>
              </c:numCache>
            </c:numRef>
          </c:val>
          <c:extLst>
            <c:ext xmlns:c16="http://schemas.microsoft.com/office/drawing/2014/chart" uri="{C3380CC4-5D6E-409C-BE32-E72D297353CC}">
              <c16:uniqueId val="{00000001-3B98-D246-AFC0-F70581EB2FEB}"/>
            </c:ext>
          </c:extLst>
        </c:ser>
        <c:dLbls>
          <c:showLegendKey val="0"/>
          <c:showVal val="1"/>
          <c:showCatName val="0"/>
          <c:showSerName val="0"/>
          <c:showPercent val="0"/>
          <c:showBubbleSize val="0"/>
        </c:dLbls>
        <c:gapWidth val="75"/>
        <c:overlap val="100"/>
        <c:axId val="588245616"/>
        <c:axId val="588244048"/>
      </c:barChart>
      <c:catAx>
        <c:axId val="588245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88244048"/>
        <c:crosses val="autoZero"/>
        <c:auto val="1"/>
        <c:lblAlgn val="ctr"/>
        <c:lblOffset val="100"/>
        <c:noMultiLvlLbl val="0"/>
      </c:catAx>
      <c:valAx>
        <c:axId val="58824404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88245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D60-6847-81D8-E503D596639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D60-6847-81D8-E503D596639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D60-6847-81D8-E503D596639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D60-6847-81D8-E503D596639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D60-6847-81D8-E503D596639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'General statistics'!$V$4:$Z$4</c:f>
              <c:strCache>
                <c:ptCount val="5"/>
                <c:pt idx="0">
                  <c:v>primary education</c:v>
                </c:pt>
                <c:pt idx="1">
                  <c:v>secondary education</c:v>
                </c:pt>
                <c:pt idx="2">
                  <c:v>vocational training</c:v>
                </c:pt>
                <c:pt idx="3">
                  <c:v>not finished higher education</c:v>
                </c:pt>
                <c:pt idx="4">
                  <c:v>university</c:v>
                </c:pt>
              </c:strCache>
            </c:strRef>
          </c:cat>
          <c:val>
            <c:numRef>
              <c:f>'General statistics'!$V$8:$Z$8</c:f>
              <c:numCache>
                <c:formatCode>General</c:formatCode>
                <c:ptCount val="5"/>
                <c:pt idx="0">
                  <c:v>0</c:v>
                </c:pt>
                <c:pt idx="1">
                  <c:v>37</c:v>
                </c:pt>
                <c:pt idx="2">
                  <c:v>20</c:v>
                </c:pt>
                <c:pt idx="3">
                  <c:v>0</c:v>
                </c:pt>
                <c:pt idx="4">
                  <c:v>63</c:v>
                </c:pt>
              </c:numCache>
            </c:numRef>
          </c:val>
          <c:extLst>
            <c:ext xmlns:c16="http://schemas.microsoft.com/office/drawing/2014/chart" uri="{C3380CC4-5D6E-409C-BE32-E72D297353CC}">
              <c16:uniqueId val="{0000000A-9D60-6847-81D8-E503D596639D}"/>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p:cNvSpPr>
            <a:spLocks noGrp="1"/>
          </p:cNvSpPr>
          <p:nvPr>
            <p:ph type="dt" sz="half" idx="10"/>
          </p:nvPr>
        </p:nvSpPr>
        <p:spPr/>
        <p:txBody>
          <a:bodyPr/>
          <a:lstStyle/>
          <a:p>
            <a:fld id="{4C568D3A-A9DE-4B95-82EB-DEDE59DA11DA}" type="datetimeFigureOut">
              <a:rPr lang="en-US" smtClean="0"/>
              <a:t>2/13/19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C5B2C76-0A0A-4911-81E9-CEC2E93CDD05}" type="slidenum">
              <a:rPr lang="en-US" smtClean="0"/>
              <a:t>‹N°›</a:t>
            </a:fld>
            <a:endParaRPr lang="en-US"/>
          </a:p>
        </p:txBody>
      </p:sp>
    </p:spTree>
    <p:extLst>
      <p:ext uri="{BB962C8B-B14F-4D97-AF65-F5344CB8AC3E}">
        <p14:creationId xmlns:p14="http://schemas.microsoft.com/office/powerpoint/2010/main" val="2580101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4C568D3A-A9DE-4B95-82EB-DEDE59DA11DA}" type="datetimeFigureOut">
              <a:rPr lang="en-US" smtClean="0"/>
              <a:t>2/13/19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C5B2C76-0A0A-4911-81E9-CEC2E93CDD05}" type="slidenum">
              <a:rPr lang="en-US" smtClean="0"/>
              <a:t>‹N°›</a:t>
            </a:fld>
            <a:endParaRPr lang="en-US"/>
          </a:p>
        </p:txBody>
      </p:sp>
    </p:spTree>
    <p:extLst>
      <p:ext uri="{BB962C8B-B14F-4D97-AF65-F5344CB8AC3E}">
        <p14:creationId xmlns:p14="http://schemas.microsoft.com/office/powerpoint/2010/main" val="306506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4C568D3A-A9DE-4B95-82EB-DEDE59DA11DA}" type="datetimeFigureOut">
              <a:rPr lang="en-US" smtClean="0"/>
              <a:t>2/13/19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C5B2C76-0A0A-4911-81E9-CEC2E93CDD05}" type="slidenum">
              <a:rPr lang="en-US" smtClean="0"/>
              <a:t>‹N°›</a:t>
            </a:fld>
            <a:endParaRPr lang="en-US"/>
          </a:p>
        </p:txBody>
      </p:sp>
    </p:spTree>
    <p:extLst>
      <p:ext uri="{BB962C8B-B14F-4D97-AF65-F5344CB8AC3E}">
        <p14:creationId xmlns:p14="http://schemas.microsoft.com/office/powerpoint/2010/main" val="4060776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4C568D3A-A9DE-4B95-82EB-DEDE59DA11DA}" type="datetimeFigureOut">
              <a:rPr lang="en-US" smtClean="0"/>
              <a:t>2/13/19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C5B2C76-0A0A-4911-81E9-CEC2E93CDD05}" type="slidenum">
              <a:rPr lang="en-US" smtClean="0"/>
              <a:t>‹N°›</a:t>
            </a:fld>
            <a:endParaRPr lang="en-US"/>
          </a:p>
        </p:txBody>
      </p:sp>
    </p:spTree>
    <p:extLst>
      <p:ext uri="{BB962C8B-B14F-4D97-AF65-F5344CB8AC3E}">
        <p14:creationId xmlns:p14="http://schemas.microsoft.com/office/powerpoint/2010/main" val="183967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C568D3A-A9DE-4B95-82EB-DEDE59DA11DA}" type="datetimeFigureOut">
              <a:rPr lang="en-US" smtClean="0"/>
              <a:t>2/13/19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C5B2C76-0A0A-4911-81E9-CEC2E93CDD05}" type="slidenum">
              <a:rPr lang="en-US" smtClean="0"/>
              <a:t>‹N°›</a:t>
            </a:fld>
            <a:endParaRPr lang="en-US"/>
          </a:p>
        </p:txBody>
      </p:sp>
    </p:spTree>
    <p:extLst>
      <p:ext uri="{BB962C8B-B14F-4D97-AF65-F5344CB8AC3E}">
        <p14:creationId xmlns:p14="http://schemas.microsoft.com/office/powerpoint/2010/main" val="1161658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fld id="{4C568D3A-A9DE-4B95-82EB-DEDE59DA11DA}" type="datetimeFigureOut">
              <a:rPr lang="en-US" smtClean="0"/>
              <a:t>2/13/19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9C5B2C76-0A0A-4911-81E9-CEC2E93CDD05}" type="slidenum">
              <a:rPr lang="en-US" smtClean="0"/>
              <a:t>‹N°›</a:t>
            </a:fld>
            <a:endParaRPr lang="en-US"/>
          </a:p>
        </p:txBody>
      </p:sp>
    </p:spTree>
    <p:extLst>
      <p:ext uri="{BB962C8B-B14F-4D97-AF65-F5344CB8AC3E}">
        <p14:creationId xmlns:p14="http://schemas.microsoft.com/office/powerpoint/2010/main" val="2154082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fld id="{4C568D3A-A9DE-4B95-82EB-DEDE59DA11DA}" type="datetimeFigureOut">
              <a:rPr lang="en-US" smtClean="0"/>
              <a:t>2/13/19</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9C5B2C76-0A0A-4911-81E9-CEC2E93CDD05}" type="slidenum">
              <a:rPr lang="en-US" smtClean="0"/>
              <a:t>‹N°›</a:t>
            </a:fld>
            <a:endParaRPr lang="en-US"/>
          </a:p>
        </p:txBody>
      </p:sp>
    </p:spTree>
    <p:extLst>
      <p:ext uri="{BB962C8B-B14F-4D97-AF65-F5344CB8AC3E}">
        <p14:creationId xmlns:p14="http://schemas.microsoft.com/office/powerpoint/2010/main" val="689281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4C568D3A-A9DE-4B95-82EB-DEDE59DA11DA}" type="datetimeFigureOut">
              <a:rPr lang="en-US" smtClean="0"/>
              <a:t>2/13/19</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9C5B2C76-0A0A-4911-81E9-CEC2E93CDD05}" type="slidenum">
              <a:rPr lang="en-US" smtClean="0"/>
              <a:t>‹N°›</a:t>
            </a:fld>
            <a:endParaRPr lang="en-US"/>
          </a:p>
        </p:txBody>
      </p:sp>
    </p:spTree>
    <p:extLst>
      <p:ext uri="{BB962C8B-B14F-4D97-AF65-F5344CB8AC3E}">
        <p14:creationId xmlns:p14="http://schemas.microsoft.com/office/powerpoint/2010/main" val="5482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C568D3A-A9DE-4B95-82EB-DEDE59DA11DA}" type="datetimeFigureOut">
              <a:rPr lang="en-US" smtClean="0"/>
              <a:t>2/13/19</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9C5B2C76-0A0A-4911-81E9-CEC2E93CDD05}" type="slidenum">
              <a:rPr lang="en-US" smtClean="0"/>
              <a:t>‹N°›</a:t>
            </a:fld>
            <a:endParaRPr lang="en-US"/>
          </a:p>
        </p:txBody>
      </p:sp>
      <p:sp>
        <p:nvSpPr>
          <p:cNvPr id="5" name="Slide Number Placeholder 4"/>
          <p:cNvSpPr txBox="1">
            <a:spLocks/>
          </p:cNvSpPr>
          <p:nvPr userDrawn="1"/>
        </p:nvSpPr>
        <p:spPr>
          <a:xfrm>
            <a:off x="9560376" y="6389006"/>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C5B2C76-0A0A-4911-81E9-CEC2E93CDD05}" type="slidenum">
              <a:rPr lang="en-US" smtClean="0"/>
              <a:pPr/>
              <a:t>‹N°›</a:t>
            </a:fld>
            <a:endParaRPr lang="en-US"/>
          </a:p>
        </p:txBody>
      </p:sp>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45435" y="6136284"/>
            <a:ext cx="1106200" cy="642979"/>
          </a:xfrm>
          <a:prstGeom prst="rect">
            <a:avLst/>
          </a:prstGeom>
        </p:spPr>
      </p:pic>
      <p:pic>
        <p:nvPicPr>
          <p:cNvPr id="7"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51633" y="6203263"/>
            <a:ext cx="861818" cy="576000"/>
          </a:xfrm>
          <a:prstGeom prst="rect">
            <a:avLst/>
          </a:prstGeom>
        </p:spPr>
      </p:pic>
      <p:pic>
        <p:nvPicPr>
          <p:cNvPr id="8"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53877" y="6069319"/>
            <a:ext cx="671661" cy="720000"/>
          </a:xfrm>
          <a:prstGeom prst="rect">
            <a:avLst/>
          </a:prstGeom>
        </p:spPr>
      </p:pic>
      <p:pic>
        <p:nvPicPr>
          <p:cNvPr id="9" name="Grafik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50290" y="6136284"/>
            <a:ext cx="1643423" cy="684860"/>
          </a:xfrm>
          <a:prstGeom prst="rect">
            <a:avLst/>
          </a:prstGeom>
        </p:spPr>
      </p:pic>
      <p:pic>
        <p:nvPicPr>
          <p:cNvPr id="10" name="Grafik 1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816732" y="6069319"/>
            <a:ext cx="1775604" cy="860625"/>
          </a:xfrm>
          <a:prstGeom prst="rect">
            <a:avLst/>
          </a:prstGeom>
        </p:spPr>
      </p:pic>
    </p:spTree>
    <p:extLst>
      <p:ext uri="{BB962C8B-B14F-4D97-AF65-F5344CB8AC3E}">
        <p14:creationId xmlns:p14="http://schemas.microsoft.com/office/powerpoint/2010/main" val="12103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C568D3A-A9DE-4B95-82EB-DEDE59DA11DA}" type="datetimeFigureOut">
              <a:rPr lang="en-US" smtClean="0"/>
              <a:t>2/13/19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9C5B2C76-0A0A-4911-81E9-CEC2E93CDD05}" type="slidenum">
              <a:rPr lang="en-US" smtClean="0"/>
              <a:t>‹N°›</a:t>
            </a:fld>
            <a:endParaRPr lang="en-US"/>
          </a:p>
        </p:txBody>
      </p:sp>
    </p:spTree>
    <p:extLst>
      <p:ext uri="{BB962C8B-B14F-4D97-AF65-F5344CB8AC3E}">
        <p14:creationId xmlns:p14="http://schemas.microsoft.com/office/powerpoint/2010/main" val="212456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C568D3A-A9DE-4B95-82EB-DEDE59DA11DA}" type="datetimeFigureOut">
              <a:rPr lang="en-US" smtClean="0"/>
              <a:t>2/13/19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9C5B2C76-0A0A-4911-81E9-CEC2E93CDD05}" type="slidenum">
              <a:rPr lang="en-US" smtClean="0"/>
              <a:t>‹N°›</a:t>
            </a:fld>
            <a:endParaRPr lang="en-US"/>
          </a:p>
        </p:txBody>
      </p:sp>
    </p:spTree>
    <p:extLst>
      <p:ext uri="{BB962C8B-B14F-4D97-AF65-F5344CB8AC3E}">
        <p14:creationId xmlns:p14="http://schemas.microsoft.com/office/powerpoint/2010/main" val="269572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68D3A-A9DE-4B95-82EB-DEDE59DA11DA}" type="datetimeFigureOut">
              <a:rPr lang="en-US" smtClean="0"/>
              <a:t>2/13/19</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B2C76-0A0A-4911-81E9-CEC2E93CDD05}" type="slidenum">
              <a:rPr lang="en-US" smtClean="0"/>
              <a:t>‹N°›</a:t>
            </a:fld>
            <a:endParaRPr lang="en-US"/>
          </a:p>
        </p:txBody>
      </p:sp>
    </p:spTree>
    <p:extLst>
      <p:ext uri="{BB962C8B-B14F-4D97-AF65-F5344CB8AC3E}">
        <p14:creationId xmlns:p14="http://schemas.microsoft.com/office/powerpoint/2010/main" val="1556548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 Id="rId5" Type="http://schemas.openxmlformats.org/officeDocument/2006/relationships/chart" Target="../charts/chart6.xml"/><Relationship Id="rId4" Type="http://schemas.openxmlformats.org/officeDocument/2006/relationships/chart" Target="../charts/chart5.xml"/></Relationships>
</file>

<file path=ppt/slides/_rels/slide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chart" Target="../charts/chart20.xml"/><Relationship Id="rId3" Type="http://schemas.openxmlformats.org/officeDocument/2006/relationships/chart" Target="../charts/chart15.xml"/><Relationship Id="rId7" Type="http://schemas.openxmlformats.org/officeDocument/2006/relationships/chart" Target="../charts/chart19.xml"/><Relationship Id="rId2" Type="http://schemas.openxmlformats.org/officeDocument/2006/relationships/chart" Target="../charts/chart14.xml"/><Relationship Id="rId1" Type="http://schemas.openxmlformats.org/officeDocument/2006/relationships/slideLayout" Target="../slideLayouts/slideLayout6.xml"/><Relationship Id="rId6" Type="http://schemas.openxmlformats.org/officeDocument/2006/relationships/chart" Target="../charts/chart18.xml"/><Relationship Id="rId11" Type="http://schemas.openxmlformats.org/officeDocument/2006/relationships/chart" Target="../charts/chart23.xml"/><Relationship Id="rId5" Type="http://schemas.openxmlformats.org/officeDocument/2006/relationships/chart" Target="../charts/chart17.xml"/><Relationship Id="rId10" Type="http://schemas.openxmlformats.org/officeDocument/2006/relationships/chart" Target="../charts/chart22.xml"/><Relationship Id="rId4" Type="http://schemas.openxmlformats.org/officeDocument/2006/relationships/chart" Target="../charts/chart16.xml"/><Relationship Id="rId9" Type="http://schemas.openxmlformats.org/officeDocument/2006/relationships/chart" Target="../charts/chart21.xml"/></Relationships>
</file>

<file path=ppt/slides/_rels/slide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7.xml"/><Relationship Id="rId6" Type="http://schemas.openxmlformats.org/officeDocument/2006/relationships/chart" Target="../charts/chart28.xml"/><Relationship Id="rId5" Type="http://schemas.openxmlformats.org/officeDocument/2006/relationships/chart" Target="../charts/chart27.xml"/><Relationship Id="rId4" Type="http://schemas.openxmlformats.org/officeDocument/2006/relationships/chart" Target="../charts/chart26.xml"/></Relationships>
</file>

<file path=ppt/slides/_rels/slide8.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7.xml"/><Relationship Id="rId6" Type="http://schemas.openxmlformats.org/officeDocument/2006/relationships/chart" Target="../charts/chart34.xml"/><Relationship Id="rId5" Type="http://schemas.openxmlformats.org/officeDocument/2006/relationships/chart" Target="../charts/chart33.xml"/><Relationship Id="rId4" Type="http://schemas.openxmlformats.org/officeDocument/2006/relationships/chart" Target="../charts/char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989460" y="1722865"/>
            <a:ext cx="10349553" cy="2387600"/>
          </a:xfrm>
        </p:spPr>
        <p:txBody>
          <a:bodyPr>
            <a:normAutofit fontScale="90000"/>
          </a:bodyPr>
          <a:lstStyle/>
          <a:p>
            <a:r>
              <a:rPr lang="de-DE" dirty="0" err="1"/>
              <a:t>Overview</a:t>
            </a:r>
            <a:r>
              <a:rPr lang="de-DE" dirty="0"/>
              <a:t> </a:t>
            </a:r>
            <a:r>
              <a:rPr lang="de-DE" dirty="0" err="1"/>
              <a:t>of</a:t>
            </a:r>
            <a:r>
              <a:rPr lang="de-DE" dirty="0"/>
              <a:t> </a:t>
            </a:r>
            <a:r>
              <a:rPr lang="de-DE" dirty="0" err="1"/>
              <a:t>the</a:t>
            </a:r>
            <a:r>
              <a:rPr lang="de-DE" dirty="0"/>
              <a:t> </a:t>
            </a:r>
            <a:r>
              <a:rPr lang="de-DE" dirty="0" err="1"/>
              <a:t>community</a:t>
            </a:r>
            <a:r>
              <a:rPr lang="de-DE" dirty="0"/>
              <a:t> </a:t>
            </a:r>
            <a:r>
              <a:rPr lang="de-DE" dirty="0" err="1"/>
              <a:t>based</a:t>
            </a:r>
            <a:r>
              <a:rPr lang="de-DE" dirty="0"/>
              <a:t> </a:t>
            </a:r>
            <a:r>
              <a:rPr lang="de-DE" dirty="0" err="1"/>
              <a:t>data</a:t>
            </a:r>
            <a:r>
              <a:rPr lang="de-DE" dirty="0"/>
              <a:t> </a:t>
            </a:r>
            <a:r>
              <a:rPr lang="de-DE" dirty="0" err="1"/>
              <a:t>collected</a:t>
            </a:r>
            <a:r>
              <a:rPr lang="de-DE" dirty="0"/>
              <a:t> </a:t>
            </a:r>
            <a:r>
              <a:rPr lang="de-DE" dirty="0" err="1"/>
              <a:t>within</a:t>
            </a:r>
            <a:r>
              <a:rPr lang="de-DE" dirty="0"/>
              <a:t> </a:t>
            </a:r>
            <a:r>
              <a:rPr lang="de-DE" dirty="0" err="1"/>
              <a:t>the</a:t>
            </a:r>
            <a:r>
              <a:rPr lang="de-DE" dirty="0"/>
              <a:t> Women2030 </a:t>
            </a:r>
            <a:r>
              <a:rPr lang="en-US" dirty="0"/>
              <a:t>Gender Assessment in </a:t>
            </a:r>
            <a:r>
              <a:rPr lang="en-US" b="1" dirty="0"/>
              <a:t>ARMENIA</a:t>
            </a:r>
          </a:p>
        </p:txBody>
      </p:sp>
      <p:pic>
        <p:nvPicPr>
          <p:cNvPr id="5"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532" y="5359194"/>
            <a:ext cx="2595169" cy="1081479"/>
          </a:xfrm>
          <a:prstGeom prst="rect">
            <a:avLst/>
          </a:prstGeom>
        </p:spPr>
      </p:pic>
      <p:pic>
        <p:nvPicPr>
          <p:cNvPr id="7" name="Grafi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7701" y="5145273"/>
            <a:ext cx="2803900" cy="1359034"/>
          </a:xfrm>
          <a:prstGeom prst="rect">
            <a:avLst/>
          </a:prstGeom>
        </p:spPr>
      </p:pic>
      <p:pic>
        <p:nvPicPr>
          <p:cNvPr id="8"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4574" y="5402906"/>
            <a:ext cx="1202597" cy="803761"/>
          </a:xfrm>
          <a:prstGeom prst="rect">
            <a:avLst/>
          </a:prstGeom>
        </p:spPr>
      </p:pic>
      <p:pic>
        <p:nvPicPr>
          <p:cNvPr id="9" name="Picture 2"/>
          <p:cNvPicPr/>
          <p:nvPr/>
        </p:nvPicPr>
        <p:blipFill>
          <a:blip r:embed="rId5" cstate="print">
            <a:extLst>
              <a:ext uri="{28A0092B-C50C-407E-A947-70E740481C1C}">
                <a14:useLocalDpi xmlns:a14="http://schemas.microsoft.com/office/drawing/2010/main" val="0"/>
              </a:ext>
            </a:extLst>
          </a:blip>
          <a:stretch>
            <a:fillRect/>
          </a:stretch>
        </p:blipFill>
        <p:spPr>
          <a:xfrm>
            <a:off x="7220730" y="5145273"/>
            <a:ext cx="2229485" cy="1295400"/>
          </a:xfrm>
          <a:prstGeom prst="rect">
            <a:avLst/>
          </a:prstGeom>
        </p:spPr>
      </p:pic>
      <p:pic>
        <p:nvPicPr>
          <p:cNvPr id="10" name="Picture 1"/>
          <p:cNvPicPr/>
          <p:nvPr/>
        </p:nvPicPr>
        <p:blipFill>
          <a:blip r:embed="rId6" cstate="print">
            <a:extLst>
              <a:ext uri="{28A0092B-C50C-407E-A947-70E740481C1C}">
                <a14:useLocalDpi xmlns:a14="http://schemas.microsoft.com/office/drawing/2010/main" val="0"/>
              </a:ext>
            </a:extLst>
          </a:blip>
          <a:stretch>
            <a:fillRect/>
          </a:stretch>
        </p:blipFill>
        <p:spPr>
          <a:xfrm>
            <a:off x="5645758" y="5125270"/>
            <a:ext cx="1036955" cy="1335405"/>
          </a:xfrm>
          <a:prstGeom prst="rect">
            <a:avLst/>
          </a:prstGeom>
        </p:spPr>
      </p:pic>
    </p:spTree>
    <p:extLst>
      <p:ext uri="{BB962C8B-B14F-4D97-AF65-F5344CB8AC3E}">
        <p14:creationId xmlns:p14="http://schemas.microsoft.com/office/powerpoint/2010/main" val="2823420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909022" y="1033496"/>
            <a:ext cx="9145865" cy="584775"/>
          </a:xfrm>
          <a:prstGeom prst="rect">
            <a:avLst/>
          </a:prstGeom>
        </p:spPr>
        <p:txBody>
          <a:bodyPr wrap="square">
            <a:spAutoFit/>
          </a:bodyPr>
          <a:lstStyle/>
          <a:p>
            <a:r>
              <a:rPr lang="en-US" sz="1600" b="1" dirty="0">
                <a:solidFill>
                  <a:srgbClr val="444444"/>
                </a:solidFill>
              </a:rPr>
              <a:t>Towards the implementation of the Sustainable Development Goals (SDGs) until 2030 with a focus on </a:t>
            </a:r>
            <a:r>
              <a:rPr lang="en-US" sz="1600" b="1" dirty="0">
                <a:solidFill>
                  <a:srgbClr val="C00000"/>
                </a:solidFill>
              </a:rPr>
              <a:t>Gender Equality (SDG 5)</a:t>
            </a:r>
            <a:r>
              <a:rPr lang="en-US" sz="1600" b="1" dirty="0">
                <a:solidFill>
                  <a:srgbClr val="444444"/>
                </a:solidFill>
              </a:rPr>
              <a:t> and </a:t>
            </a:r>
            <a:r>
              <a:rPr lang="en-US" sz="1600" b="1" dirty="0">
                <a:solidFill>
                  <a:srgbClr val="C00000"/>
                </a:solidFill>
              </a:rPr>
              <a:t>Climate Action</a:t>
            </a:r>
            <a:endParaRPr lang="en-US" sz="1600" dirty="0">
              <a:solidFill>
                <a:srgbClr val="C00000"/>
              </a:solidFill>
            </a:endParaRPr>
          </a:p>
        </p:txBody>
      </p:sp>
      <p:pic>
        <p:nvPicPr>
          <p:cNvPr id="5" name="Picture 1"/>
          <p:cNvPicPr/>
          <p:nvPr/>
        </p:nvPicPr>
        <p:blipFill rotWithShape="1">
          <a:blip r:embed="rId2">
            <a:extLst>
              <a:ext uri="{28A0092B-C50C-407E-A947-70E740481C1C}">
                <a14:useLocalDpi xmlns:a14="http://schemas.microsoft.com/office/drawing/2010/main" val="0"/>
              </a:ext>
            </a:extLst>
          </a:blip>
          <a:srcRect b="16250"/>
          <a:stretch/>
        </p:blipFill>
        <p:spPr bwMode="auto">
          <a:xfrm>
            <a:off x="664812" y="388390"/>
            <a:ext cx="2131941" cy="1715850"/>
          </a:xfrm>
          <a:prstGeom prst="rect">
            <a:avLst/>
          </a:prstGeom>
          <a:ln>
            <a:noFill/>
          </a:ln>
          <a:extLst>
            <a:ext uri="{53640926-AAD7-44D8-BBD7-CCE9431645EC}">
              <a14:shadowObscured xmlns:a14="http://schemas.microsoft.com/office/drawing/2010/main"/>
            </a:ext>
          </a:extLst>
        </p:spPr>
      </p:pic>
      <p:sp>
        <p:nvSpPr>
          <p:cNvPr id="8" name="Rettangolo 7"/>
          <p:cNvSpPr/>
          <p:nvPr/>
        </p:nvSpPr>
        <p:spPr>
          <a:xfrm>
            <a:off x="191022" y="2340827"/>
            <a:ext cx="12000978" cy="4154984"/>
          </a:xfrm>
          <a:prstGeom prst="rect">
            <a:avLst/>
          </a:prstGeom>
        </p:spPr>
        <p:txBody>
          <a:bodyPr wrap="square">
            <a:spAutoFit/>
          </a:bodyPr>
          <a:lstStyle/>
          <a:p>
            <a:pPr>
              <a:lnSpc>
                <a:spcPct val="150000"/>
              </a:lnSpc>
            </a:pPr>
            <a:r>
              <a:rPr lang="en-GB" sz="1600" b="1" dirty="0">
                <a:solidFill>
                  <a:srgbClr val="C00000"/>
                </a:solidFill>
              </a:rPr>
              <a:t>Gender Assessment in Armenia</a:t>
            </a:r>
            <a:r>
              <a:rPr lang="en-GB" sz="1600" b="1" dirty="0"/>
              <a:t>: </a:t>
            </a:r>
            <a:r>
              <a:rPr lang="en-US" sz="1600" b="1" dirty="0"/>
              <a:t>Collecting community based data to give a significant VOICE to local people in the monitoring of the SDG</a:t>
            </a:r>
          </a:p>
          <a:p>
            <a:pPr marL="285750" indent="-285750">
              <a:lnSpc>
                <a:spcPct val="150000"/>
              </a:lnSpc>
              <a:buFont typeface="Arial" panose="020B0604020202020204" pitchFamily="34" charset="0"/>
              <a:buChar char="•"/>
            </a:pPr>
            <a:r>
              <a:rPr lang="de-DE" sz="1600" b="1" dirty="0"/>
              <a:t>Women2030 Interviews:</a:t>
            </a:r>
          </a:p>
          <a:p>
            <a:pPr>
              <a:lnSpc>
                <a:spcPct val="150000"/>
              </a:lnSpc>
            </a:pPr>
            <a:r>
              <a:rPr lang="en-GB" sz="1600" b="1" dirty="0">
                <a:ea typeface="Cambria" panose="02040503050406030204" pitchFamily="18" charset="0"/>
                <a:cs typeface="Times New Roman" panose="02020603050405020304" pitchFamily="18" charset="0"/>
              </a:rPr>
              <a:t>	1</a:t>
            </a:r>
            <a:r>
              <a:rPr lang="en-GB" sz="1600" b="1" baseline="30000" dirty="0">
                <a:ea typeface="Cambria" panose="02040503050406030204" pitchFamily="18" charset="0"/>
                <a:cs typeface="Times New Roman" panose="02020603050405020304" pitchFamily="18" charset="0"/>
              </a:rPr>
              <a:t>st</a:t>
            </a:r>
            <a:r>
              <a:rPr lang="en-GB" sz="1600" b="1" dirty="0">
                <a:ea typeface="Cambria" panose="02040503050406030204" pitchFamily="18" charset="0"/>
                <a:cs typeface="Times New Roman" panose="02020603050405020304" pitchFamily="18" charset="0"/>
              </a:rPr>
              <a:t> Part. Basic Questionnaire: 5 Questions /</a:t>
            </a:r>
            <a:r>
              <a:rPr lang="en-US" sz="1600" dirty="0">
                <a:ea typeface="Calibri" panose="020F0502020204030204" pitchFamily="34" charset="0"/>
                <a:cs typeface="Times New Roman" panose="02020603050405020304" pitchFamily="18" charset="0"/>
              </a:rPr>
              <a:t> 120 interviews - 60 women and 60 men from urban and rural areas</a:t>
            </a:r>
          </a:p>
          <a:p>
            <a:pPr>
              <a:lnSpc>
                <a:spcPct val="150000"/>
              </a:lnSpc>
            </a:pPr>
            <a:endParaRPr lang="de-DE" sz="1600" b="1" dirty="0">
              <a:ea typeface="Cambria" panose="02040503050406030204" pitchFamily="18" charset="0"/>
              <a:cs typeface="Times New Roman" panose="02020603050405020304" pitchFamily="18" charset="0"/>
            </a:endParaRPr>
          </a:p>
          <a:p>
            <a:pPr>
              <a:lnSpc>
                <a:spcPct val="150000"/>
              </a:lnSpc>
            </a:pPr>
            <a:endParaRPr lang="de-DE" sz="1600" b="1" dirty="0">
              <a:ea typeface="Cambria" panose="02040503050406030204" pitchFamily="18" charset="0"/>
              <a:cs typeface="Times New Roman" panose="02020603050405020304" pitchFamily="18" charset="0"/>
            </a:endParaRPr>
          </a:p>
          <a:p>
            <a:pPr>
              <a:lnSpc>
                <a:spcPct val="150000"/>
              </a:lnSpc>
            </a:pPr>
            <a:endParaRPr lang="de-DE" sz="1600" b="1" dirty="0">
              <a:ea typeface="Cambria" panose="02040503050406030204" pitchFamily="18" charset="0"/>
              <a:cs typeface="Times New Roman" panose="02020603050405020304" pitchFamily="18" charset="0"/>
            </a:endParaRPr>
          </a:p>
          <a:p>
            <a:pPr>
              <a:lnSpc>
                <a:spcPct val="150000"/>
              </a:lnSpc>
            </a:pPr>
            <a:endParaRPr lang="de-DE" sz="1600" b="1" dirty="0">
              <a:ea typeface="Cambria" panose="02040503050406030204" pitchFamily="18" charset="0"/>
              <a:cs typeface="Times New Roman" panose="02020603050405020304" pitchFamily="18" charset="0"/>
            </a:endParaRPr>
          </a:p>
          <a:p>
            <a:pPr>
              <a:lnSpc>
                <a:spcPct val="150000"/>
              </a:lnSpc>
            </a:pPr>
            <a:endParaRPr lang="de-DE" sz="1600" b="1" dirty="0">
              <a:ea typeface="Cambria" panose="02040503050406030204" pitchFamily="18" charset="0"/>
              <a:cs typeface="Times New Roman" panose="02020603050405020304" pitchFamily="18" charset="0"/>
            </a:endParaRPr>
          </a:p>
          <a:p>
            <a:pPr>
              <a:lnSpc>
                <a:spcPct val="150000"/>
              </a:lnSpc>
            </a:pPr>
            <a:endParaRPr lang="de-DE" sz="1600" b="1" dirty="0">
              <a:ea typeface="Cambria" panose="02040503050406030204" pitchFamily="18" charset="0"/>
              <a:cs typeface="Times New Roman" panose="02020603050405020304" pitchFamily="18" charset="0"/>
            </a:endParaRPr>
          </a:p>
          <a:p>
            <a:pPr>
              <a:lnSpc>
                <a:spcPct val="150000"/>
              </a:lnSpc>
            </a:pPr>
            <a:endParaRPr lang="en-GB" sz="1600" b="1" dirty="0">
              <a:ea typeface="Cambria" panose="02040503050406030204" pitchFamily="18" charset="0"/>
              <a:cs typeface="Times New Roman" panose="02020603050405020304" pitchFamily="18" charset="0"/>
            </a:endParaRPr>
          </a:p>
          <a:p>
            <a:pPr>
              <a:lnSpc>
                <a:spcPct val="150000"/>
              </a:lnSpc>
            </a:pPr>
            <a:r>
              <a:rPr lang="en-GB" sz="1600" b="1" dirty="0"/>
              <a:t>	2</a:t>
            </a:r>
            <a:r>
              <a:rPr lang="en-GB" sz="1600" b="1" baseline="30000" dirty="0"/>
              <a:t>nd</a:t>
            </a:r>
            <a:r>
              <a:rPr lang="en-GB" sz="1600" b="1" dirty="0"/>
              <a:t> Part. Focus Group Discussion: 7 Questions</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7" name="Grafico 1">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2604148720"/>
              </p:ext>
            </p:extLst>
          </p:nvPr>
        </p:nvGraphicFramePr>
        <p:xfrm>
          <a:off x="1305030" y="3654859"/>
          <a:ext cx="4922150" cy="23857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Grafico 3">
            <a:extLst>
              <a:ext uri="{FF2B5EF4-FFF2-40B4-BE49-F238E27FC236}">
                <a16:creationId xmlns:a16="http://schemas.microsoft.com/office/drawing/2014/main" id="{00000000-0008-0000-0200-000004000000}"/>
              </a:ext>
            </a:extLst>
          </p:cNvPr>
          <p:cNvGraphicFramePr>
            <a:graphicFrameLocks/>
          </p:cNvGraphicFramePr>
          <p:nvPr>
            <p:extLst>
              <p:ext uri="{D42A27DB-BD31-4B8C-83A1-F6EECF244321}">
                <p14:modId xmlns:p14="http://schemas.microsoft.com/office/powerpoint/2010/main" val="4196168031"/>
              </p:ext>
            </p:extLst>
          </p:nvPr>
        </p:nvGraphicFramePr>
        <p:xfrm>
          <a:off x="4988690" y="3654859"/>
          <a:ext cx="4626270" cy="238855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64282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asellaDiTesto 20"/>
          <p:cNvSpPr txBox="1"/>
          <p:nvPr/>
        </p:nvSpPr>
        <p:spPr>
          <a:xfrm>
            <a:off x="114332" y="3395530"/>
            <a:ext cx="2563972" cy="307777"/>
          </a:xfrm>
          <a:prstGeom prst="rect">
            <a:avLst/>
          </a:prstGeom>
          <a:noFill/>
        </p:spPr>
        <p:txBody>
          <a:bodyPr wrap="none" rtlCol="0">
            <a:spAutoFit/>
          </a:bodyPr>
          <a:lstStyle/>
          <a:p>
            <a:pPr marL="171450" indent="-171450">
              <a:buFont typeface="Arial" panose="020B0604020202020204" pitchFamily="34" charset="0"/>
              <a:buChar char="•"/>
            </a:pPr>
            <a:r>
              <a:rPr lang="de-DE" sz="1400" b="1" dirty="0" err="1"/>
              <a:t>Respondents</a:t>
            </a:r>
            <a:r>
              <a:rPr lang="de-DE" sz="1400" b="1" dirty="0"/>
              <a:t> </a:t>
            </a:r>
            <a:r>
              <a:rPr lang="de-DE" sz="1400" b="1" dirty="0" err="1"/>
              <a:t>by</a:t>
            </a:r>
            <a:r>
              <a:rPr lang="de-DE" sz="1400" b="1" dirty="0"/>
              <a:t> AGE GROUPS</a:t>
            </a:r>
            <a:endParaRPr lang="en-US" sz="1400" b="1" dirty="0"/>
          </a:p>
        </p:txBody>
      </p:sp>
      <p:sp>
        <p:nvSpPr>
          <p:cNvPr id="22" name="Rettangolo 21"/>
          <p:cNvSpPr/>
          <p:nvPr/>
        </p:nvSpPr>
        <p:spPr>
          <a:xfrm>
            <a:off x="-205992" y="3828714"/>
            <a:ext cx="5768592" cy="261610"/>
          </a:xfrm>
          <a:prstGeom prst="rect">
            <a:avLst/>
          </a:prstGeom>
        </p:spPr>
        <p:txBody>
          <a:bodyPr wrap="square">
            <a:spAutoFit/>
          </a:bodyPr>
          <a:lstStyle/>
          <a:p>
            <a:pPr marL="171450" indent="-171450" algn="ctr">
              <a:buFont typeface="Arial" panose="020B0604020202020204" pitchFamily="34" charset="0"/>
              <a:buChar char="•"/>
              <a:defRPr sz="1050" b="0" i="0" u="none" strike="noStrike" kern="1200" spc="0" baseline="0">
                <a:solidFill>
                  <a:prstClr val="black"/>
                </a:solidFill>
                <a:latin typeface="+mn-lt"/>
                <a:ea typeface="+mn-ea"/>
                <a:cs typeface="+mn-cs"/>
              </a:defRPr>
            </a:pPr>
            <a:r>
              <a:rPr lang="en-US" sz="1100" b="1" dirty="0">
                <a:solidFill>
                  <a:srgbClr val="C00000"/>
                </a:solidFill>
              </a:rPr>
              <a:t>Around 64 % of total interviewed population to the age group from 25 to 55 years</a:t>
            </a:r>
          </a:p>
        </p:txBody>
      </p:sp>
      <p:sp>
        <p:nvSpPr>
          <p:cNvPr id="25" name="CasellaDiTesto 24"/>
          <p:cNvSpPr txBox="1"/>
          <p:nvPr/>
        </p:nvSpPr>
        <p:spPr>
          <a:xfrm>
            <a:off x="6346943" y="3313034"/>
            <a:ext cx="2743956" cy="307777"/>
          </a:xfrm>
          <a:prstGeom prst="rect">
            <a:avLst/>
          </a:prstGeom>
          <a:noFill/>
        </p:spPr>
        <p:txBody>
          <a:bodyPr wrap="none" rtlCol="0">
            <a:spAutoFit/>
          </a:bodyPr>
          <a:lstStyle/>
          <a:p>
            <a:pPr marL="171450" indent="-171450">
              <a:buFont typeface="Arial" panose="020B0604020202020204" pitchFamily="34" charset="0"/>
              <a:buChar char="•"/>
            </a:pPr>
            <a:r>
              <a:rPr lang="de-DE" sz="1400" b="1" dirty="0" err="1"/>
              <a:t>Respondents</a:t>
            </a:r>
            <a:r>
              <a:rPr lang="de-DE" sz="1400" b="1" dirty="0"/>
              <a:t> </a:t>
            </a:r>
            <a:r>
              <a:rPr lang="de-DE" sz="1400" b="1" dirty="0" err="1"/>
              <a:t>by</a:t>
            </a:r>
            <a:r>
              <a:rPr lang="de-DE" sz="1400" b="1" dirty="0"/>
              <a:t> MARITAL </a:t>
            </a:r>
            <a:r>
              <a:rPr lang="de-DE" sz="1400" b="1" dirty="0" err="1"/>
              <a:t>status</a:t>
            </a:r>
            <a:endParaRPr lang="en-US" sz="1400" b="1" dirty="0"/>
          </a:p>
        </p:txBody>
      </p:sp>
      <p:sp>
        <p:nvSpPr>
          <p:cNvPr id="5" name="Rettangolo arrotondato 4"/>
          <p:cNvSpPr/>
          <p:nvPr/>
        </p:nvSpPr>
        <p:spPr>
          <a:xfrm>
            <a:off x="64655" y="3124199"/>
            <a:ext cx="5985164" cy="3591851"/>
          </a:xfrm>
          <a:prstGeom prst="roundRect">
            <a:avLst>
              <a:gd name="adj" fmla="val 8842"/>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ttangolo arrotondato 29"/>
          <p:cNvSpPr/>
          <p:nvPr/>
        </p:nvSpPr>
        <p:spPr>
          <a:xfrm>
            <a:off x="6114474" y="3124199"/>
            <a:ext cx="5952851" cy="3578004"/>
          </a:xfrm>
          <a:prstGeom prst="roundRect">
            <a:avLst>
              <a:gd name="adj" fmla="val 8842"/>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Grafico 24">
            <a:extLst>
              <a:ext uri="{FF2B5EF4-FFF2-40B4-BE49-F238E27FC236}">
                <a16:creationId xmlns:a16="http://schemas.microsoft.com/office/drawing/2014/main" id="{00000000-0008-0000-0200-000019000000}"/>
              </a:ext>
            </a:extLst>
          </p:cNvPr>
          <p:cNvGraphicFramePr>
            <a:graphicFrameLocks/>
          </p:cNvGraphicFramePr>
          <p:nvPr>
            <p:extLst>
              <p:ext uri="{D42A27DB-BD31-4B8C-83A1-F6EECF244321}">
                <p14:modId xmlns:p14="http://schemas.microsoft.com/office/powerpoint/2010/main" val="406065508"/>
              </p:ext>
            </p:extLst>
          </p:nvPr>
        </p:nvGraphicFramePr>
        <p:xfrm>
          <a:off x="5940854" y="-30797"/>
          <a:ext cx="4788878" cy="293604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olo 2"/>
          <p:cNvSpPr>
            <a:spLocks noGrp="1"/>
          </p:cNvSpPr>
          <p:nvPr>
            <p:ph type="title"/>
          </p:nvPr>
        </p:nvSpPr>
        <p:spPr>
          <a:xfrm>
            <a:off x="0" y="1"/>
            <a:ext cx="11125200" cy="922638"/>
          </a:xfrm>
        </p:spPr>
        <p:txBody>
          <a:bodyPr>
            <a:normAutofit/>
          </a:bodyPr>
          <a:lstStyle/>
          <a:p>
            <a:r>
              <a:rPr lang="de-DE" sz="2800" b="1" dirty="0"/>
              <a:t>Survey </a:t>
            </a:r>
            <a:r>
              <a:rPr lang="de-DE" sz="2800" b="1" dirty="0" err="1"/>
              <a:t>respondents</a:t>
            </a:r>
            <a:r>
              <a:rPr lang="de-DE" sz="2800" b="1" dirty="0"/>
              <a:t> – </a:t>
            </a:r>
            <a:r>
              <a:rPr lang="de-DE" sz="2800" b="1" dirty="0" err="1"/>
              <a:t>demographic</a:t>
            </a:r>
            <a:r>
              <a:rPr lang="de-DE" sz="2800" b="1" dirty="0"/>
              <a:t> </a:t>
            </a:r>
            <a:r>
              <a:rPr lang="de-DE" sz="2800" b="1" dirty="0" err="1"/>
              <a:t>information</a:t>
            </a:r>
            <a:endParaRPr lang="en-US" sz="2800" dirty="0"/>
          </a:p>
        </p:txBody>
      </p:sp>
      <p:sp>
        <p:nvSpPr>
          <p:cNvPr id="4" name="Rettangolo 3"/>
          <p:cNvSpPr/>
          <p:nvPr/>
        </p:nvSpPr>
        <p:spPr>
          <a:xfrm>
            <a:off x="-92599" y="1319377"/>
            <a:ext cx="6933235" cy="307777"/>
          </a:xfrm>
          <a:prstGeom prst="rect">
            <a:avLst/>
          </a:prstGeom>
        </p:spPr>
        <p:txBody>
          <a:bodyPr wrap="square">
            <a:spAutoFit/>
          </a:bodyPr>
          <a:lstStyle/>
          <a:p>
            <a:pPr marL="285750" indent="-285750" algn="ctr">
              <a:buFont typeface="Wingdings" panose="05000000000000000000" pitchFamily="2" charset="2"/>
              <a:buChar char="ü"/>
              <a:defRPr sz="1050" b="0" i="0" u="none" strike="noStrike" kern="1200" spc="0" baseline="0">
                <a:solidFill>
                  <a:prstClr val="black"/>
                </a:solidFill>
                <a:latin typeface="+mn-lt"/>
                <a:ea typeface="+mn-ea"/>
                <a:cs typeface="+mn-cs"/>
              </a:defRPr>
            </a:pPr>
            <a:r>
              <a:rPr lang="en-US" sz="1400" b="1" dirty="0">
                <a:solidFill>
                  <a:srgbClr val="C00000"/>
                </a:solidFill>
              </a:rPr>
              <a:t>120 persons participated in the survey: 60 (50%) were women and 60 (50%) were men</a:t>
            </a:r>
          </a:p>
        </p:txBody>
      </p:sp>
      <p:graphicFrame>
        <p:nvGraphicFramePr>
          <p:cNvPr id="12" name="Grafico 24">
            <a:extLst>
              <a:ext uri="{FF2B5EF4-FFF2-40B4-BE49-F238E27FC236}">
                <a16:creationId xmlns:a16="http://schemas.microsoft.com/office/drawing/2014/main" id="{00000000-0008-0000-0200-000019000000}"/>
              </a:ext>
            </a:extLst>
          </p:cNvPr>
          <p:cNvGraphicFramePr>
            <a:graphicFrameLocks/>
          </p:cNvGraphicFramePr>
          <p:nvPr>
            <p:extLst>
              <p:ext uri="{D42A27DB-BD31-4B8C-83A1-F6EECF244321}">
                <p14:modId xmlns:p14="http://schemas.microsoft.com/office/powerpoint/2010/main" val="1089310841"/>
              </p:ext>
            </p:extLst>
          </p:nvPr>
        </p:nvGraphicFramePr>
        <p:xfrm>
          <a:off x="7040300" y="-219919"/>
          <a:ext cx="4282634" cy="31251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Grafico 26">
            <a:extLst>
              <a:ext uri="{FF2B5EF4-FFF2-40B4-BE49-F238E27FC236}">
                <a16:creationId xmlns:a16="http://schemas.microsoft.com/office/drawing/2014/main" id="{00000000-0008-0000-0200-00001B000000}"/>
              </a:ext>
            </a:extLst>
          </p:cNvPr>
          <p:cNvGraphicFramePr>
            <a:graphicFrameLocks/>
          </p:cNvGraphicFramePr>
          <p:nvPr>
            <p:extLst>
              <p:ext uri="{D42A27DB-BD31-4B8C-83A1-F6EECF244321}">
                <p14:modId xmlns:p14="http://schemas.microsoft.com/office/powerpoint/2010/main" val="2978090633"/>
              </p:ext>
            </p:extLst>
          </p:nvPr>
        </p:nvGraphicFramePr>
        <p:xfrm>
          <a:off x="909596" y="4215731"/>
          <a:ext cx="4102242" cy="23357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Grafico 10">
            <a:extLst>
              <a:ext uri="{FF2B5EF4-FFF2-40B4-BE49-F238E27FC236}">
                <a16:creationId xmlns:a16="http://schemas.microsoft.com/office/drawing/2014/main" id="{00000000-0008-0000-0200-00000B000000}"/>
              </a:ext>
            </a:extLst>
          </p:cNvPr>
          <p:cNvGraphicFramePr>
            <a:graphicFrameLocks/>
          </p:cNvGraphicFramePr>
          <p:nvPr>
            <p:extLst>
              <p:ext uri="{D42A27DB-BD31-4B8C-83A1-F6EECF244321}">
                <p14:modId xmlns:p14="http://schemas.microsoft.com/office/powerpoint/2010/main" val="3544588124"/>
              </p:ext>
            </p:extLst>
          </p:nvPr>
        </p:nvGraphicFramePr>
        <p:xfrm>
          <a:off x="7040300" y="3809646"/>
          <a:ext cx="3724578" cy="265006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530454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asellaDiTesto 57"/>
          <p:cNvSpPr txBox="1"/>
          <p:nvPr/>
        </p:nvSpPr>
        <p:spPr>
          <a:xfrm>
            <a:off x="64655" y="4036915"/>
            <a:ext cx="3145156" cy="307777"/>
          </a:xfrm>
          <a:prstGeom prst="rect">
            <a:avLst/>
          </a:prstGeom>
          <a:noFill/>
        </p:spPr>
        <p:txBody>
          <a:bodyPr wrap="none" rtlCol="0">
            <a:spAutoFit/>
          </a:bodyPr>
          <a:lstStyle/>
          <a:p>
            <a:pPr marL="171450" indent="-171450">
              <a:buFont typeface="Arial" panose="020B0604020202020204" pitchFamily="34" charset="0"/>
              <a:buChar char="•"/>
            </a:pPr>
            <a:r>
              <a:rPr lang="de-DE" sz="1400" b="1" dirty="0" err="1"/>
              <a:t>Respondents</a:t>
            </a:r>
            <a:r>
              <a:rPr lang="de-DE" sz="1400" b="1" dirty="0"/>
              <a:t> </a:t>
            </a:r>
            <a:r>
              <a:rPr lang="de-DE" sz="1400" b="1" dirty="0" err="1"/>
              <a:t>by</a:t>
            </a:r>
            <a:r>
              <a:rPr lang="de-DE" sz="1400" b="1" dirty="0"/>
              <a:t> EMPLOYMENT </a:t>
            </a:r>
            <a:r>
              <a:rPr lang="de-DE" sz="1400" b="1" dirty="0" err="1"/>
              <a:t>status</a:t>
            </a:r>
            <a:endParaRPr lang="en-US" sz="1400" dirty="0"/>
          </a:p>
        </p:txBody>
      </p:sp>
      <p:sp>
        <p:nvSpPr>
          <p:cNvPr id="2" name="Rettangolo 1"/>
          <p:cNvSpPr/>
          <p:nvPr/>
        </p:nvSpPr>
        <p:spPr>
          <a:xfrm>
            <a:off x="5237769" y="4456443"/>
            <a:ext cx="3090398" cy="276999"/>
          </a:xfrm>
          <a:prstGeom prst="rect">
            <a:avLst/>
          </a:prstGeom>
        </p:spPr>
        <p:txBody>
          <a:bodyPr wrap="none">
            <a:spAutoFit/>
          </a:bodyPr>
          <a:lstStyle/>
          <a:p>
            <a:pPr marL="171450" indent="-171450">
              <a:buFont typeface="Arial" panose="020B0604020202020204" pitchFamily="34" charset="0"/>
              <a:buChar char="•"/>
            </a:pPr>
            <a:r>
              <a:rPr lang="en-US" sz="1200" dirty="0"/>
              <a:t>Employment status by gender and location</a:t>
            </a:r>
          </a:p>
        </p:txBody>
      </p:sp>
      <p:sp>
        <p:nvSpPr>
          <p:cNvPr id="19" name="Titolo 2"/>
          <p:cNvSpPr txBox="1">
            <a:spLocks/>
          </p:cNvSpPr>
          <p:nvPr/>
        </p:nvSpPr>
        <p:spPr>
          <a:xfrm>
            <a:off x="0" y="1"/>
            <a:ext cx="11125200" cy="9226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800" b="1" dirty="0"/>
              <a:t>Survey </a:t>
            </a:r>
            <a:r>
              <a:rPr lang="de-DE" sz="2800" b="1" dirty="0" err="1"/>
              <a:t>respondents</a:t>
            </a:r>
            <a:r>
              <a:rPr lang="de-DE" sz="2800" b="1" dirty="0"/>
              <a:t> – </a:t>
            </a:r>
            <a:r>
              <a:rPr lang="de-DE" sz="2800" b="1" dirty="0" err="1"/>
              <a:t>demographic</a:t>
            </a:r>
            <a:r>
              <a:rPr lang="de-DE" sz="2800" b="1" dirty="0"/>
              <a:t> </a:t>
            </a:r>
            <a:r>
              <a:rPr lang="de-DE" sz="2800" b="1" dirty="0" err="1"/>
              <a:t>information</a:t>
            </a:r>
            <a:endParaRPr lang="en-US" sz="2800" dirty="0"/>
          </a:p>
        </p:txBody>
      </p:sp>
      <p:sp>
        <p:nvSpPr>
          <p:cNvPr id="20" name="CasellaDiTesto 19"/>
          <p:cNvSpPr txBox="1"/>
          <p:nvPr/>
        </p:nvSpPr>
        <p:spPr>
          <a:xfrm>
            <a:off x="64655" y="968806"/>
            <a:ext cx="2908745" cy="307777"/>
          </a:xfrm>
          <a:prstGeom prst="rect">
            <a:avLst/>
          </a:prstGeom>
          <a:noFill/>
        </p:spPr>
        <p:txBody>
          <a:bodyPr wrap="none" rtlCol="0">
            <a:spAutoFit/>
          </a:bodyPr>
          <a:lstStyle/>
          <a:p>
            <a:pPr marL="171450" indent="-171450">
              <a:buFont typeface="Arial" panose="020B0604020202020204" pitchFamily="34" charset="0"/>
              <a:buChar char="•"/>
            </a:pPr>
            <a:r>
              <a:rPr lang="de-DE" sz="1400" b="1" dirty="0" err="1"/>
              <a:t>Respondents</a:t>
            </a:r>
            <a:r>
              <a:rPr lang="de-DE" sz="1400" b="1" dirty="0"/>
              <a:t> </a:t>
            </a:r>
            <a:r>
              <a:rPr lang="de-DE" sz="1400" b="1" dirty="0" err="1"/>
              <a:t>by</a:t>
            </a:r>
            <a:r>
              <a:rPr lang="de-DE" sz="1400" b="1" dirty="0"/>
              <a:t> EDUCATION </a:t>
            </a:r>
            <a:r>
              <a:rPr lang="de-DE" sz="1400" b="1" dirty="0" err="1"/>
              <a:t>level</a:t>
            </a:r>
            <a:endParaRPr lang="en-US" sz="1400" b="1" dirty="0"/>
          </a:p>
        </p:txBody>
      </p:sp>
      <p:sp>
        <p:nvSpPr>
          <p:cNvPr id="23" name="Rettangolo arrotondato 22"/>
          <p:cNvSpPr/>
          <p:nvPr/>
        </p:nvSpPr>
        <p:spPr>
          <a:xfrm>
            <a:off x="64655" y="919710"/>
            <a:ext cx="12044218" cy="3016437"/>
          </a:xfrm>
          <a:prstGeom prst="roundRect">
            <a:avLst>
              <a:gd name="adj" fmla="val 8842"/>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Grafico 20">
            <a:extLst>
              <a:ext uri="{FF2B5EF4-FFF2-40B4-BE49-F238E27FC236}">
                <a16:creationId xmlns:a16="http://schemas.microsoft.com/office/drawing/2014/main" id="{00000000-0008-0000-0200-000015000000}"/>
              </a:ext>
            </a:extLst>
          </p:cNvPr>
          <p:cNvGraphicFramePr>
            <a:graphicFrameLocks/>
          </p:cNvGraphicFramePr>
          <p:nvPr>
            <p:extLst>
              <p:ext uri="{D42A27DB-BD31-4B8C-83A1-F6EECF244321}">
                <p14:modId xmlns:p14="http://schemas.microsoft.com/office/powerpoint/2010/main" val="3484989718"/>
              </p:ext>
            </p:extLst>
          </p:nvPr>
        </p:nvGraphicFramePr>
        <p:xfrm>
          <a:off x="578734" y="4388394"/>
          <a:ext cx="4040174" cy="2437674"/>
        </p:xfrm>
        <a:graphic>
          <a:graphicData uri="http://schemas.openxmlformats.org/drawingml/2006/chart">
            <c:chart xmlns:c="http://schemas.openxmlformats.org/drawingml/2006/chart" xmlns:r="http://schemas.openxmlformats.org/officeDocument/2006/relationships" r:id="rId2"/>
          </a:graphicData>
        </a:graphic>
      </p:graphicFrame>
      <p:sp>
        <p:nvSpPr>
          <p:cNvPr id="22" name="Rettangolo arrotondato 21"/>
          <p:cNvSpPr/>
          <p:nvPr/>
        </p:nvSpPr>
        <p:spPr>
          <a:xfrm>
            <a:off x="64655" y="3982314"/>
            <a:ext cx="12044218" cy="2789153"/>
          </a:xfrm>
          <a:prstGeom prst="roundRect">
            <a:avLst>
              <a:gd name="adj" fmla="val 8842"/>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Grafico 16">
            <a:extLst>
              <a:ext uri="{FF2B5EF4-FFF2-40B4-BE49-F238E27FC236}">
                <a16:creationId xmlns:a16="http://schemas.microsoft.com/office/drawing/2014/main" id="{00000000-0008-0000-0200-000011000000}"/>
              </a:ext>
            </a:extLst>
          </p:cNvPr>
          <p:cNvGraphicFramePr>
            <a:graphicFrameLocks/>
          </p:cNvGraphicFramePr>
          <p:nvPr>
            <p:extLst>
              <p:ext uri="{D42A27DB-BD31-4B8C-83A1-F6EECF244321}">
                <p14:modId xmlns:p14="http://schemas.microsoft.com/office/powerpoint/2010/main" val="1723681107"/>
              </p:ext>
            </p:extLst>
          </p:nvPr>
        </p:nvGraphicFramePr>
        <p:xfrm>
          <a:off x="4618908" y="4733442"/>
          <a:ext cx="7100652" cy="1927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Grafico 14">
            <a:extLst>
              <a:ext uri="{FF2B5EF4-FFF2-40B4-BE49-F238E27FC236}">
                <a16:creationId xmlns:a16="http://schemas.microsoft.com/office/drawing/2014/main" id="{00000000-0008-0000-0200-00000F000000}"/>
              </a:ext>
            </a:extLst>
          </p:cNvPr>
          <p:cNvGraphicFramePr>
            <a:graphicFrameLocks/>
          </p:cNvGraphicFramePr>
          <p:nvPr>
            <p:extLst>
              <p:ext uri="{D42A27DB-BD31-4B8C-83A1-F6EECF244321}">
                <p14:modId xmlns:p14="http://schemas.microsoft.com/office/powerpoint/2010/main" val="3085166633"/>
              </p:ext>
            </p:extLst>
          </p:nvPr>
        </p:nvGraphicFramePr>
        <p:xfrm>
          <a:off x="97806" y="1290221"/>
          <a:ext cx="4705809" cy="24620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Grafico 20">
            <a:extLst>
              <a:ext uri="{FF2B5EF4-FFF2-40B4-BE49-F238E27FC236}">
                <a16:creationId xmlns:a16="http://schemas.microsoft.com/office/drawing/2014/main" id="{00000000-0008-0000-0200-000015000000}"/>
              </a:ext>
            </a:extLst>
          </p:cNvPr>
          <p:cNvGraphicFramePr>
            <a:graphicFrameLocks/>
          </p:cNvGraphicFramePr>
          <p:nvPr>
            <p:extLst>
              <p:ext uri="{D42A27DB-BD31-4B8C-83A1-F6EECF244321}">
                <p14:modId xmlns:p14="http://schemas.microsoft.com/office/powerpoint/2010/main" val="3289020320"/>
              </p:ext>
            </p:extLst>
          </p:nvPr>
        </p:nvGraphicFramePr>
        <p:xfrm>
          <a:off x="97806" y="4342227"/>
          <a:ext cx="4521102" cy="233825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6" name="Grafico 18">
            <a:extLst>
              <a:ext uri="{FF2B5EF4-FFF2-40B4-BE49-F238E27FC236}">
                <a16:creationId xmlns:a16="http://schemas.microsoft.com/office/drawing/2014/main" id="{00000000-0008-0000-0200-000013000000}"/>
              </a:ext>
            </a:extLst>
          </p:cNvPr>
          <p:cNvGraphicFramePr>
            <a:graphicFrameLocks/>
          </p:cNvGraphicFramePr>
          <p:nvPr>
            <p:extLst>
              <p:ext uri="{D42A27DB-BD31-4B8C-83A1-F6EECF244321}">
                <p14:modId xmlns:p14="http://schemas.microsoft.com/office/powerpoint/2010/main" val="2700295101"/>
              </p:ext>
            </p:extLst>
          </p:nvPr>
        </p:nvGraphicFramePr>
        <p:xfrm>
          <a:off x="4770464" y="1396768"/>
          <a:ext cx="6949096" cy="2447046"/>
        </p:xfrm>
        <a:graphic>
          <a:graphicData uri="http://schemas.openxmlformats.org/drawingml/2006/chart">
            <c:chart xmlns:c="http://schemas.openxmlformats.org/drawingml/2006/chart" xmlns:r="http://schemas.openxmlformats.org/officeDocument/2006/relationships" r:id="rId6"/>
          </a:graphicData>
        </a:graphic>
      </p:graphicFrame>
      <p:sp>
        <p:nvSpPr>
          <p:cNvPr id="27" name="Rettangolo 1">
            <a:extLst>
              <a:ext uri="{FF2B5EF4-FFF2-40B4-BE49-F238E27FC236}">
                <a16:creationId xmlns:a16="http://schemas.microsoft.com/office/drawing/2014/main" id="{7419CE86-12E4-BD4E-81D2-B74D23960FD0}"/>
              </a:ext>
            </a:extLst>
          </p:cNvPr>
          <p:cNvSpPr/>
          <p:nvPr/>
        </p:nvSpPr>
        <p:spPr>
          <a:xfrm>
            <a:off x="5154614" y="1013630"/>
            <a:ext cx="2440027" cy="461665"/>
          </a:xfrm>
          <a:prstGeom prst="rect">
            <a:avLst/>
          </a:prstGeom>
        </p:spPr>
        <p:txBody>
          <a:bodyPr wrap="none">
            <a:spAutoFit/>
          </a:bodyPr>
          <a:lstStyle/>
          <a:p>
            <a:pPr marL="171450" indent="-171450">
              <a:buFont typeface="Arial" panose="020B0604020202020204" pitchFamily="34" charset="0"/>
              <a:buChar char="•"/>
            </a:pPr>
            <a:r>
              <a:rPr lang="en-US" sz="1200" dirty="0"/>
              <a:t>Education by gender and location</a:t>
            </a:r>
          </a:p>
          <a:p>
            <a:endParaRPr lang="en-US" sz="1200" dirty="0"/>
          </a:p>
        </p:txBody>
      </p:sp>
    </p:spTree>
    <p:extLst>
      <p:ext uri="{BB962C8B-B14F-4D97-AF65-F5344CB8AC3E}">
        <p14:creationId xmlns:p14="http://schemas.microsoft.com/office/powerpoint/2010/main" val="2018170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0" y="1"/>
            <a:ext cx="11125200" cy="922638"/>
          </a:xfrm>
        </p:spPr>
        <p:txBody>
          <a:bodyPr>
            <a:normAutofit/>
          </a:bodyPr>
          <a:lstStyle/>
          <a:p>
            <a:r>
              <a:rPr lang="en-US" sz="2800" b="1" dirty="0">
                <a:solidFill>
                  <a:srgbClr val="C00000"/>
                </a:solidFill>
              </a:rPr>
              <a:t>(Q1) Question about time spent for paid, unpaid work and leisure time</a:t>
            </a:r>
            <a:endParaRPr lang="en-US" sz="2800" dirty="0">
              <a:solidFill>
                <a:srgbClr val="C00000"/>
              </a:solidFill>
            </a:endParaRPr>
          </a:p>
        </p:txBody>
      </p:sp>
      <p:sp>
        <p:nvSpPr>
          <p:cNvPr id="2" name="Rettangolo 1"/>
          <p:cNvSpPr/>
          <p:nvPr/>
        </p:nvSpPr>
        <p:spPr>
          <a:xfrm>
            <a:off x="0" y="6427113"/>
            <a:ext cx="11419391" cy="400110"/>
          </a:xfrm>
          <a:prstGeom prst="rect">
            <a:avLst/>
          </a:prstGeom>
        </p:spPr>
        <p:txBody>
          <a:bodyPr wrap="square">
            <a:spAutoFit/>
          </a:bodyPr>
          <a:lstStyle/>
          <a:p>
            <a:r>
              <a:rPr lang="en-US" sz="1000" dirty="0"/>
              <a:t>*Domestic work such as preparing meals, cleaning the house, maintenance of house &amp; garden, fetching water, fetching firewood, child care, voluntary work, public activities</a:t>
            </a:r>
          </a:p>
          <a:p>
            <a:r>
              <a:rPr lang="en-US" sz="1000" dirty="0"/>
              <a:t>**Free time and relaxing like watching TV, playing games, reading, </a:t>
            </a:r>
            <a:r>
              <a:rPr lang="en-US" sz="1000" dirty="0" err="1"/>
              <a:t>etc</a:t>
            </a:r>
            <a:endParaRPr lang="en-US" sz="1000" dirty="0"/>
          </a:p>
        </p:txBody>
      </p:sp>
      <p:sp>
        <p:nvSpPr>
          <p:cNvPr id="4" name="Rettangolo 3"/>
          <p:cNvSpPr/>
          <p:nvPr/>
        </p:nvSpPr>
        <p:spPr>
          <a:xfrm>
            <a:off x="63155" y="756813"/>
            <a:ext cx="11548163" cy="830997"/>
          </a:xfrm>
          <a:prstGeom prst="rect">
            <a:avLst/>
          </a:prstGeom>
        </p:spPr>
        <p:txBody>
          <a:bodyPr wrap="square">
            <a:spAutoFit/>
          </a:bodyPr>
          <a:lstStyle/>
          <a:p>
            <a:r>
              <a:rPr lang="en-US" sz="1200" i="1" dirty="0"/>
              <a:t>Question: How much time do you spend for (in hours per day): </a:t>
            </a:r>
          </a:p>
          <a:p>
            <a:r>
              <a:rPr lang="en-US" sz="1200" i="1" dirty="0"/>
              <a:t>(SDG target 5.4: Recognize and value unpaid care and domestic work through the provision of public services, infrastructure and social protection policies and the promotion of shared responsibility within the household and the family as nationally appropriate)</a:t>
            </a:r>
          </a:p>
          <a:p>
            <a:r>
              <a:rPr lang="en-US" sz="1200" i="1" dirty="0"/>
              <a:t>Indicator: Time (Hours per day) women and men indicate to spend on unpaid work </a:t>
            </a:r>
          </a:p>
        </p:txBody>
      </p:sp>
      <p:sp>
        <p:nvSpPr>
          <p:cNvPr id="15" name="Rettangolo 4">
            <a:extLst>
              <a:ext uri="{FF2B5EF4-FFF2-40B4-BE49-F238E27FC236}">
                <a16:creationId xmlns:a16="http://schemas.microsoft.com/office/drawing/2014/main" id="{5FC12E76-AAB2-184C-B798-6B357BE6E6D1}"/>
              </a:ext>
            </a:extLst>
          </p:cNvPr>
          <p:cNvSpPr/>
          <p:nvPr/>
        </p:nvSpPr>
        <p:spPr>
          <a:xfrm>
            <a:off x="63155" y="5474270"/>
            <a:ext cx="12070789" cy="584775"/>
          </a:xfrm>
          <a:prstGeom prst="rect">
            <a:avLst/>
          </a:prstGeom>
          <a:ln>
            <a:noFill/>
          </a:ln>
        </p:spPr>
        <p:style>
          <a:lnRef idx="1">
            <a:schemeClr val="accent4"/>
          </a:lnRef>
          <a:fillRef idx="2">
            <a:schemeClr val="accent4"/>
          </a:fillRef>
          <a:effectRef idx="1">
            <a:schemeClr val="accent4"/>
          </a:effectRef>
          <a:fontRef idx="minor">
            <a:schemeClr val="dk1"/>
          </a:fontRef>
        </p:style>
        <p:txBody>
          <a:bodyPr wrap="square">
            <a:spAutoFit/>
          </a:bodyPr>
          <a:lstStyle/>
          <a:p>
            <a:pPr marL="285750" indent="-285750">
              <a:buFont typeface="Wingdings" panose="05000000000000000000" pitchFamily="2" charset="2"/>
              <a:buChar char="ü"/>
            </a:pPr>
            <a:r>
              <a:rPr lang="en-US" sz="1600" b="1" dirty="0">
                <a:solidFill>
                  <a:schemeClr val="tx1"/>
                </a:solidFill>
              </a:rPr>
              <a:t>In</a:t>
            </a:r>
            <a:r>
              <a:rPr lang="en-US" sz="1600" b="1" dirty="0">
                <a:solidFill>
                  <a:srgbClr val="C00000"/>
                </a:solidFill>
              </a:rPr>
              <a:t> rural regions, women </a:t>
            </a:r>
            <a:r>
              <a:rPr lang="en-US" sz="1600" b="1" dirty="0">
                <a:solidFill>
                  <a:schemeClr val="tx1"/>
                </a:solidFill>
              </a:rPr>
              <a:t>spend </a:t>
            </a:r>
            <a:r>
              <a:rPr lang="en-US" sz="1600" b="1" dirty="0">
                <a:solidFill>
                  <a:srgbClr val="C00000"/>
                </a:solidFill>
              </a:rPr>
              <a:t>2,1 hours per day </a:t>
            </a:r>
            <a:r>
              <a:rPr lang="en-US" sz="1600" b="1" dirty="0">
                <a:solidFill>
                  <a:schemeClr val="tx1"/>
                </a:solidFill>
              </a:rPr>
              <a:t>more than men on domestic work. In</a:t>
            </a:r>
            <a:r>
              <a:rPr lang="en-US" sz="1600" b="1" dirty="0">
                <a:solidFill>
                  <a:srgbClr val="C00000"/>
                </a:solidFill>
              </a:rPr>
              <a:t> urban regions, women</a:t>
            </a:r>
            <a:r>
              <a:rPr lang="en-US" sz="1600" b="1" dirty="0">
                <a:solidFill>
                  <a:schemeClr val="tx1"/>
                </a:solidFill>
              </a:rPr>
              <a:t> spend </a:t>
            </a:r>
            <a:r>
              <a:rPr lang="en-US" sz="1600" b="1" dirty="0">
                <a:solidFill>
                  <a:srgbClr val="C00000"/>
                </a:solidFill>
              </a:rPr>
              <a:t>5,3 more </a:t>
            </a:r>
            <a:r>
              <a:rPr lang="en-US" sz="1600" b="1" dirty="0">
                <a:solidFill>
                  <a:schemeClr val="tx1"/>
                </a:solidFill>
              </a:rPr>
              <a:t>hours on domestic work. </a:t>
            </a:r>
          </a:p>
        </p:txBody>
      </p:sp>
      <p:graphicFrame>
        <p:nvGraphicFramePr>
          <p:cNvPr id="10" name="Grafico 3">
            <a:extLst>
              <a:ext uri="{FF2B5EF4-FFF2-40B4-BE49-F238E27FC236}">
                <a16:creationId xmlns:a16="http://schemas.microsoft.com/office/drawing/2014/main" id="{00000000-0008-0000-0300-000004000000}"/>
              </a:ext>
            </a:extLst>
          </p:cNvPr>
          <p:cNvGraphicFramePr>
            <a:graphicFrameLocks/>
          </p:cNvGraphicFramePr>
          <p:nvPr>
            <p:extLst>
              <p:ext uri="{D42A27DB-BD31-4B8C-83A1-F6EECF244321}">
                <p14:modId xmlns:p14="http://schemas.microsoft.com/office/powerpoint/2010/main" val="876835643"/>
              </p:ext>
            </p:extLst>
          </p:nvPr>
        </p:nvGraphicFramePr>
        <p:xfrm>
          <a:off x="1199104" y="2002459"/>
          <a:ext cx="3852332" cy="30571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Grafico 5">
            <a:extLst>
              <a:ext uri="{FF2B5EF4-FFF2-40B4-BE49-F238E27FC236}">
                <a16:creationId xmlns:a16="http://schemas.microsoft.com/office/drawing/2014/main" id="{00000000-0008-0000-0300-000006000000}"/>
              </a:ext>
            </a:extLst>
          </p:cNvPr>
          <p:cNvGraphicFramePr>
            <a:graphicFrameLocks/>
          </p:cNvGraphicFramePr>
          <p:nvPr>
            <p:extLst>
              <p:ext uri="{D42A27DB-BD31-4B8C-83A1-F6EECF244321}">
                <p14:modId xmlns:p14="http://schemas.microsoft.com/office/powerpoint/2010/main" val="3290768995"/>
              </p:ext>
            </p:extLst>
          </p:nvPr>
        </p:nvGraphicFramePr>
        <p:xfrm>
          <a:off x="6188242" y="2036803"/>
          <a:ext cx="4348705" cy="29884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8498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2"/>
          <p:cNvSpPr>
            <a:spLocks noGrp="1"/>
          </p:cNvSpPr>
          <p:nvPr>
            <p:ph type="title"/>
          </p:nvPr>
        </p:nvSpPr>
        <p:spPr>
          <a:xfrm>
            <a:off x="0" y="1"/>
            <a:ext cx="11125200" cy="922638"/>
          </a:xfrm>
        </p:spPr>
        <p:txBody>
          <a:bodyPr>
            <a:normAutofit/>
          </a:bodyPr>
          <a:lstStyle/>
          <a:p>
            <a:r>
              <a:rPr lang="en-US" sz="2800" b="1" dirty="0">
                <a:solidFill>
                  <a:srgbClr val="C00000"/>
                </a:solidFill>
              </a:rPr>
              <a:t>(Q2) Question about living conditions</a:t>
            </a:r>
            <a:endParaRPr lang="en-US" sz="2800" dirty="0">
              <a:solidFill>
                <a:srgbClr val="C00000"/>
              </a:solidFill>
            </a:endParaRPr>
          </a:p>
        </p:txBody>
      </p:sp>
      <p:sp>
        <p:nvSpPr>
          <p:cNvPr id="19" name="Rettangolo 18"/>
          <p:cNvSpPr/>
          <p:nvPr/>
        </p:nvSpPr>
        <p:spPr>
          <a:xfrm>
            <a:off x="0" y="699767"/>
            <a:ext cx="11874500" cy="312650"/>
          </a:xfrm>
          <a:prstGeom prst="rect">
            <a:avLst/>
          </a:prstGeom>
        </p:spPr>
        <p:txBody>
          <a:bodyPr wrap="square">
            <a:spAutoFit/>
          </a:bodyPr>
          <a:lstStyle/>
          <a:p>
            <a:pPr marL="285750" marR="0" lvl="0" indent="-285750">
              <a:lnSpc>
                <a:spcPct val="107000"/>
              </a:lnSpc>
              <a:spcBef>
                <a:spcPts val="0"/>
              </a:spcBef>
              <a:spcAft>
                <a:spcPts val="0"/>
              </a:spcAft>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Times New Roman" panose="02020603050405020304" pitchFamily="18" charset="0"/>
              </a:rPr>
              <a:t>Percentage </a:t>
            </a:r>
            <a:r>
              <a:rPr lang="de-DE" sz="1400" b="1" dirty="0">
                <a:latin typeface="Calibri" panose="020F0502020204030204" pitchFamily="34" charset="0"/>
                <a:ea typeface="Calibri" panose="020F0502020204030204" pitchFamily="34" charset="0"/>
                <a:cs typeface="Times New Roman" panose="02020603050405020304" pitchFamily="18" charset="0"/>
              </a:rPr>
              <a:t>(%)</a:t>
            </a:r>
            <a:r>
              <a:rPr lang="en-US" sz="1400" b="1" dirty="0">
                <a:latin typeface="Calibri" panose="020F0502020204030204" pitchFamily="34" charset="0"/>
                <a:ea typeface="Calibri" panose="020F0502020204030204" pitchFamily="34" charset="0"/>
                <a:cs typeface="Times New Roman" panose="02020603050405020304" pitchFamily="18" charset="0"/>
              </a:rPr>
              <a:t> </a:t>
            </a:r>
            <a:r>
              <a:rPr lang="en-US" sz="1400" dirty="0">
                <a:latin typeface="Calibri" panose="020F0502020204030204" pitchFamily="34" charset="0"/>
                <a:ea typeface="Calibri" panose="020F0502020204030204" pitchFamily="34" charset="0"/>
                <a:cs typeface="Times New Roman" panose="02020603050405020304" pitchFamily="18" charset="0"/>
              </a:rPr>
              <a:t>of the survey respondents that think that their living conditions </a:t>
            </a:r>
            <a:r>
              <a:rPr lang="en-US" sz="1400" b="1" dirty="0">
                <a:latin typeface="Calibri" panose="020F0502020204030204" pitchFamily="34" charset="0"/>
                <a:ea typeface="Calibri" panose="020F0502020204030204" pitchFamily="34" charset="0"/>
                <a:cs typeface="Times New Roman" panose="02020603050405020304" pitchFamily="18" charset="0"/>
              </a:rPr>
              <a:t>in terms of….. </a:t>
            </a:r>
            <a:r>
              <a:rPr lang="en-US" sz="1400" dirty="0">
                <a:latin typeface="Calibri" panose="020F0502020204030204" pitchFamily="34" charset="0"/>
                <a:ea typeface="Calibri" panose="020F0502020204030204" pitchFamily="34" charset="0"/>
                <a:cs typeface="Times New Roman" panose="02020603050405020304" pitchFamily="18" charset="0"/>
              </a:rPr>
              <a:t> are </a:t>
            </a:r>
            <a:r>
              <a:rPr lang="en-US" sz="1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bad or very bad</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0" name="CasellaDiTesto 19"/>
          <p:cNvSpPr txBox="1"/>
          <p:nvPr/>
        </p:nvSpPr>
        <p:spPr>
          <a:xfrm>
            <a:off x="660400" y="1093343"/>
            <a:ext cx="923651"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lang="de-DE" dirty="0"/>
              <a:t>SDG 1.4</a:t>
            </a:r>
          </a:p>
        </p:txBody>
      </p:sp>
      <p:sp>
        <p:nvSpPr>
          <p:cNvPr id="21" name="CasellaDiTesto 20"/>
          <p:cNvSpPr txBox="1"/>
          <p:nvPr/>
        </p:nvSpPr>
        <p:spPr>
          <a:xfrm>
            <a:off x="2641600" y="1093343"/>
            <a:ext cx="1040670" cy="369332"/>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de-DE" dirty="0"/>
              <a:t>SDG 11.1</a:t>
            </a:r>
          </a:p>
        </p:txBody>
      </p:sp>
      <p:sp>
        <p:nvSpPr>
          <p:cNvPr id="22" name="CasellaDiTesto 21"/>
          <p:cNvSpPr txBox="1"/>
          <p:nvPr/>
        </p:nvSpPr>
        <p:spPr>
          <a:xfrm>
            <a:off x="5359401" y="1093343"/>
            <a:ext cx="951770"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de-DE" dirty="0"/>
              <a:t>SDG 6.1</a:t>
            </a:r>
          </a:p>
        </p:txBody>
      </p:sp>
      <p:sp>
        <p:nvSpPr>
          <p:cNvPr id="23" name="CasellaDiTesto 22"/>
          <p:cNvSpPr txBox="1"/>
          <p:nvPr/>
        </p:nvSpPr>
        <p:spPr>
          <a:xfrm>
            <a:off x="7835900" y="1093343"/>
            <a:ext cx="923651"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de-DE" dirty="0"/>
              <a:t>SDG 6.2</a:t>
            </a:r>
          </a:p>
        </p:txBody>
      </p:sp>
      <p:sp>
        <p:nvSpPr>
          <p:cNvPr id="24" name="CasellaDiTesto 23"/>
          <p:cNvSpPr txBox="1"/>
          <p:nvPr/>
        </p:nvSpPr>
        <p:spPr>
          <a:xfrm>
            <a:off x="10109200" y="1093343"/>
            <a:ext cx="923651" cy="369332"/>
          </a:xfrm>
          <a:prstGeom prst="rect">
            <a:avLst/>
          </a:prstGeom>
        </p:spPr>
        <p:style>
          <a:lnRef idx="1">
            <a:schemeClr val="accent4"/>
          </a:lnRef>
          <a:fillRef idx="3">
            <a:schemeClr val="accent4"/>
          </a:fillRef>
          <a:effectRef idx="2">
            <a:schemeClr val="accent4"/>
          </a:effectRef>
          <a:fontRef idx="minor">
            <a:schemeClr val="lt1"/>
          </a:fontRef>
        </p:style>
        <p:txBody>
          <a:bodyPr wrap="none" rtlCol="0">
            <a:spAutoFit/>
          </a:bodyPr>
          <a:lstStyle/>
          <a:p>
            <a:r>
              <a:rPr lang="de-DE" dirty="0"/>
              <a:t>SDG 7.1</a:t>
            </a:r>
          </a:p>
        </p:txBody>
      </p:sp>
      <p:graphicFrame>
        <p:nvGraphicFramePr>
          <p:cNvPr id="26" name="Grafico 5">
            <a:extLst>
              <a:ext uri="{FF2B5EF4-FFF2-40B4-BE49-F238E27FC236}">
                <a16:creationId xmlns:a16="http://schemas.microsoft.com/office/drawing/2014/main" id="{00000000-0008-0000-0500-000006000000}"/>
              </a:ext>
            </a:extLst>
          </p:cNvPr>
          <p:cNvGraphicFramePr>
            <a:graphicFrameLocks/>
          </p:cNvGraphicFramePr>
          <p:nvPr>
            <p:extLst>
              <p:ext uri="{D42A27DB-BD31-4B8C-83A1-F6EECF244321}">
                <p14:modId xmlns:p14="http://schemas.microsoft.com/office/powerpoint/2010/main" val="4000258869"/>
              </p:ext>
            </p:extLst>
          </p:nvPr>
        </p:nvGraphicFramePr>
        <p:xfrm>
          <a:off x="114039" y="1712183"/>
          <a:ext cx="2097576" cy="23158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0" name="Grafico 16">
            <a:extLst>
              <a:ext uri="{FF2B5EF4-FFF2-40B4-BE49-F238E27FC236}">
                <a16:creationId xmlns:a16="http://schemas.microsoft.com/office/drawing/2014/main" id="{00000000-0008-0000-0500-000011000000}"/>
              </a:ext>
            </a:extLst>
          </p:cNvPr>
          <p:cNvGraphicFramePr>
            <a:graphicFrameLocks/>
          </p:cNvGraphicFramePr>
          <p:nvPr>
            <p:extLst>
              <p:ext uri="{D42A27DB-BD31-4B8C-83A1-F6EECF244321}">
                <p14:modId xmlns:p14="http://schemas.microsoft.com/office/powerpoint/2010/main" val="3838846059"/>
              </p:ext>
            </p:extLst>
          </p:nvPr>
        </p:nvGraphicFramePr>
        <p:xfrm>
          <a:off x="254643" y="4027990"/>
          <a:ext cx="1849676" cy="25689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1" name="Grafico 6">
            <a:extLst>
              <a:ext uri="{FF2B5EF4-FFF2-40B4-BE49-F238E27FC236}">
                <a16:creationId xmlns:a16="http://schemas.microsoft.com/office/drawing/2014/main" id="{00000000-0008-0000-0500-000007000000}"/>
              </a:ext>
            </a:extLst>
          </p:cNvPr>
          <p:cNvGraphicFramePr>
            <a:graphicFrameLocks/>
          </p:cNvGraphicFramePr>
          <p:nvPr>
            <p:extLst>
              <p:ext uri="{D42A27DB-BD31-4B8C-83A1-F6EECF244321}">
                <p14:modId xmlns:p14="http://schemas.microsoft.com/office/powerpoint/2010/main" val="335149790"/>
              </p:ext>
            </p:extLst>
          </p:nvPr>
        </p:nvGraphicFramePr>
        <p:xfrm>
          <a:off x="2379158" y="1827565"/>
          <a:ext cx="1942321" cy="234988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2" name="Grafico 18">
            <a:extLst>
              <a:ext uri="{FF2B5EF4-FFF2-40B4-BE49-F238E27FC236}">
                <a16:creationId xmlns:a16="http://schemas.microsoft.com/office/drawing/2014/main" id="{00000000-0008-0000-0500-000013000000}"/>
              </a:ext>
            </a:extLst>
          </p:cNvPr>
          <p:cNvGraphicFramePr>
            <a:graphicFrameLocks/>
          </p:cNvGraphicFramePr>
          <p:nvPr>
            <p:extLst>
              <p:ext uri="{D42A27DB-BD31-4B8C-83A1-F6EECF244321}">
                <p14:modId xmlns:p14="http://schemas.microsoft.com/office/powerpoint/2010/main" val="1865336240"/>
              </p:ext>
            </p:extLst>
          </p:nvPr>
        </p:nvGraphicFramePr>
        <p:xfrm>
          <a:off x="2379158" y="4542342"/>
          <a:ext cx="1819121" cy="2051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3" name="Grafico 7">
            <a:extLst>
              <a:ext uri="{FF2B5EF4-FFF2-40B4-BE49-F238E27FC236}">
                <a16:creationId xmlns:a16="http://schemas.microsoft.com/office/drawing/2014/main" id="{00000000-0008-0000-0500-000008000000}"/>
              </a:ext>
            </a:extLst>
          </p:cNvPr>
          <p:cNvGraphicFramePr>
            <a:graphicFrameLocks/>
          </p:cNvGraphicFramePr>
          <p:nvPr>
            <p:extLst>
              <p:ext uri="{D42A27DB-BD31-4B8C-83A1-F6EECF244321}">
                <p14:modId xmlns:p14="http://schemas.microsoft.com/office/powerpoint/2010/main" val="4164929224"/>
              </p:ext>
            </p:extLst>
          </p:nvPr>
        </p:nvGraphicFramePr>
        <p:xfrm>
          <a:off x="4868063" y="1856100"/>
          <a:ext cx="1871469" cy="228879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4" name="Grafico 21">
            <a:extLst>
              <a:ext uri="{FF2B5EF4-FFF2-40B4-BE49-F238E27FC236}">
                <a16:creationId xmlns:a16="http://schemas.microsoft.com/office/drawing/2014/main" id="{00000000-0008-0000-0500-000016000000}"/>
              </a:ext>
            </a:extLst>
          </p:cNvPr>
          <p:cNvGraphicFramePr>
            <a:graphicFrameLocks/>
          </p:cNvGraphicFramePr>
          <p:nvPr>
            <p:extLst>
              <p:ext uri="{D42A27DB-BD31-4B8C-83A1-F6EECF244321}">
                <p14:modId xmlns:p14="http://schemas.microsoft.com/office/powerpoint/2010/main" val="2324505756"/>
              </p:ext>
            </p:extLst>
          </p:nvPr>
        </p:nvGraphicFramePr>
        <p:xfrm>
          <a:off x="4897509" y="4449596"/>
          <a:ext cx="1842023" cy="205706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5" name="Grafico 8">
            <a:extLst>
              <a:ext uri="{FF2B5EF4-FFF2-40B4-BE49-F238E27FC236}">
                <a16:creationId xmlns:a16="http://schemas.microsoft.com/office/drawing/2014/main" id="{00000000-0008-0000-0500-000009000000}"/>
              </a:ext>
            </a:extLst>
          </p:cNvPr>
          <p:cNvGraphicFramePr>
            <a:graphicFrameLocks/>
          </p:cNvGraphicFramePr>
          <p:nvPr>
            <p:extLst>
              <p:ext uri="{D42A27DB-BD31-4B8C-83A1-F6EECF244321}">
                <p14:modId xmlns:p14="http://schemas.microsoft.com/office/powerpoint/2010/main" val="3143372257"/>
              </p:ext>
            </p:extLst>
          </p:nvPr>
        </p:nvGraphicFramePr>
        <p:xfrm>
          <a:off x="7257570" y="1712183"/>
          <a:ext cx="2074320" cy="2375491"/>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6" name="Grafico 22">
            <a:extLst>
              <a:ext uri="{FF2B5EF4-FFF2-40B4-BE49-F238E27FC236}">
                <a16:creationId xmlns:a16="http://schemas.microsoft.com/office/drawing/2014/main" id="{00000000-0008-0000-0500-000017000000}"/>
              </a:ext>
            </a:extLst>
          </p:cNvPr>
          <p:cNvGraphicFramePr>
            <a:graphicFrameLocks/>
          </p:cNvGraphicFramePr>
          <p:nvPr>
            <p:extLst>
              <p:ext uri="{D42A27DB-BD31-4B8C-83A1-F6EECF244321}">
                <p14:modId xmlns:p14="http://schemas.microsoft.com/office/powerpoint/2010/main" val="2315201702"/>
              </p:ext>
            </p:extLst>
          </p:nvPr>
        </p:nvGraphicFramePr>
        <p:xfrm>
          <a:off x="7257571" y="4177452"/>
          <a:ext cx="2074320" cy="2511447"/>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7" name="Grafico 9">
            <a:extLst>
              <a:ext uri="{FF2B5EF4-FFF2-40B4-BE49-F238E27FC236}">
                <a16:creationId xmlns:a16="http://schemas.microsoft.com/office/drawing/2014/main" id="{00000000-0008-0000-0500-00000A000000}"/>
              </a:ext>
            </a:extLst>
          </p:cNvPr>
          <p:cNvGraphicFramePr>
            <a:graphicFrameLocks/>
          </p:cNvGraphicFramePr>
          <p:nvPr>
            <p:extLst>
              <p:ext uri="{D42A27DB-BD31-4B8C-83A1-F6EECF244321}">
                <p14:modId xmlns:p14="http://schemas.microsoft.com/office/powerpoint/2010/main" val="4084524831"/>
              </p:ext>
            </p:extLst>
          </p:nvPr>
        </p:nvGraphicFramePr>
        <p:xfrm>
          <a:off x="9726423" y="1742131"/>
          <a:ext cx="1964016" cy="2386469"/>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48" name="Grafico 23">
            <a:extLst>
              <a:ext uri="{FF2B5EF4-FFF2-40B4-BE49-F238E27FC236}">
                <a16:creationId xmlns:a16="http://schemas.microsoft.com/office/drawing/2014/main" id="{00000000-0008-0000-0500-000018000000}"/>
              </a:ext>
            </a:extLst>
          </p:cNvPr>
          <p:cNvGraphicFramePr>
            <a:graphicFrameLocks/>
          </p:cNvGraphicFramePr>
          <p:nvPr>
            <p:extLst>
              <p:ext uri="{D42A27DB-BD31-4B8C-83A1-F6EECF244321}">
                <p14:modId xmlns:p14="http://schemas.microsoft.com/office/powerpoint/2010/main" val="3228062778"/>
              </p:ext>
            </p:extLst>
          </p:nvPr>
        </p:nvGraphicFramePr>
        <p:xfrm>
          <a:off x="9631094" y="4408056"/>
          <a:ext cx="2059346" cy="2098609"/>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642798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0" y="669351"/>
            <a:ext cx="12192000" cy="400110"/>
          </a:xfrm>
          <a:prstGeom prst="rect">
            <a:avLst/>
          </a:prstGeom>
        </p:spPr>
        <p:txBody>
          <a:bodyPr wrap="square">
            <a:spAutoFit/>
          </a:bodyPr>
          <a:lstStyle/>
          <a:p>
            <a:pPr>
              <a:lnSpc>
                <a:spcPts val="1200"/>
              </a:lnSpc>
              <a:tabLst>
                <a:tab pos="3330575" algn="l"/>
              </a:tabLst>
            </a:pPr>
            <a:r>
              <a:rPr lang="en-GB" sz="1200" i="1" dirty="0">
                <a:solidFill>
                  <a:srgbClr val="1F497D"/>
                </a:solidFill>
                <a:latin typeface="+mj-lt"/>
                <a:ea typeface="Cambria" panose="02040503050406030204" pitchFamily="18" charset="0"/>
                <a:cs typeface="Times New Roman" panose="02020603050405020304" pitchFamily="18" charset="0"/>
              </a:rPr>
              <a:t>(SDG target 6.2: By 2030, achieve access to adequate and equitable sanitation and hygiene for all and end open defecation, paying special attention to the needs of women and girls and those in vulnerable situations)</a:t>
            </a:r>
            <a:endParaRPr lang="en-US" sz="1200" dirty="0">
              <a:effectLst/>
              <a:latin typeface="+mj-lt"/>
              <a:ea typeface="Cambria" panose="02040503050406030204" pitchFamily="18" charset="0"/>
              <a:cs typeface="Times New Roman" panose="02020603050405020304" pitchFamily="18" charset="0"/>
            </a:endParaRPr>
          </a:p>
        </p:txBody>
      </p:sp>
      <p:sp>
        <p:nvSpPr>
          <p:cNvPr id="9" name="Rettangolo 8"/>
          <p:cNvSpPr/>
          <p:nvPr/>
        </p:nvSpPr>
        <p:spPr>
          <a:xfrm>
            <a:off x="0" y="1104645"/>
            <a:ext cx="4705350" cy="1477328"/>
          </a:xfrm>
          <a:prstGeom prst="rect">
            <a:avLst/>
          </a:prstGeom>
        </p:spPr>
        <p:txBody>
          <a:bodyPr wrap="square">
            <a:spAutoFit/>
          </a:bodyPr>
          <a:lstStyle/>
          <a:p>
            <a:pPr>
              <a:lnSpc>
                <a:spcPts val="1200"/>
              </a:lnSpc>
            </a:pPr>
            <a:r>
              <a:rPr lang="en-GB" sz="1050" b="1" dirty="0">
                <a:latin typeface="+mj-lt"/>
                <a:ea typeface="Cambria" panose="02040503050406030204" pitchFamily="18" charset="0"/>
                <a:cs typeface="Times New Roman" panose="02020603050405020304" pitchFamily="18" charset="0"/>
              </a:rPr>
              <a:t>TO WOMEN</a:t>
            </a:r>
            <a:r>
              <a:rPr lang="en-GB" sz="1050" dirty="0">
                <a:latin typeface="+mj-lt"/>
                <a:ea typeface="Cambria" panose="02040503050406030204" pitchFamily="18" charset="0"/>
                <a:cs typeface="Times New Roman" panose="02020603050405020304" pitchFamily="18" charset="0"/>
              </a:rPr>
              <a:t>: Do you have decent sanitation and hygiene conditions and were you able to wash and change in privacy during your last menstrual period?		</a:t>
            </a:r>
            <a:endParaRPr lang="en-US" sz="1050" dirty="0">
              <a:latin typeface="+mj-lt"/>
              <a:ea typeface="Cambria" panose="02040503050406030204" pitchFamily="18" charset="0"/>
              <a:cs typeface="Times New Roman" panose="02020603050405020304" pitchFamily="18" charset="0"/>
            </a:endParaRPr>
          </a:p>
          <a:p>
            <a:pPr>
              <a:lnSpc>
                <a:spcPts val="1200"/>
              </a:lnSpc>
            </a:pPr>
            <a:r>
              <a:rPr lang="en-GB" sz="1050" i="1" dirty="0">
                <a:solidFill>
                  <a:srgbClr val="C00000"/>
                </a:solidFill>
                <a:latin typeface="+mj-lt"/>
                <a:ea typeface="Cambria" panose="02040503050406030204" pitchFamily="18" charset="0"/>
                <a:cs typeface="Times New Roman" panose="02020603050405020304" pitchFamily="18" charset="0"/>
              </a:rPr>
              <a:t>Indicator: Percentage of women indicating that they have decent sanitation and hygiene conditions and able to wash and change in privacy during the last menstrual period at home</a:t>
            </a:r>
            <a:endParaRPr lang="en-US" sz="1050" dirty="0">
              <a:latin typeface="+mj-lt"/>
              <a:ea typeface="Cambria" panose="02040503050406030204" pitchFamily="18" charset="0"/>
              <a:cs typeface="Times New Roman" panose="02020603050405020304" pitchFamily="18" charset="0"/>
            </a:endParaRPr>
          </a:p>
          <a:p>
            <a:pPr>
              <a:lnSpc>
                <a:spcPts val="1200"/>
              </a:lnSpc>
            </a:pPr>
            <a:r>
              <a:rPr lang="en-GB" sz="1050" i="1" dirty="0">
                <a:solidFill>
                  <a:srgbClr val="C00000"/>
                </a:solidFill>
                <a:latin typeface="+mj-lt"/>
                <a:ea typeface="Cambria" panose="02040503050406030204" pitchFamily="18" charset="0"/>
                <a:cs typeface="Times New Roman" panose="02020603050405020304" pitchFamily="18" charset="0"/>
              </a:rPr>
              <a:t>Indicator: Percentage of women indicating that they have decent sanitation and hygiene conditions and able to wash and change in privacy during the last menstrual period at work</a:t>
            </a:r>
            <a:endParaRPr lang="en-US" sz="1050" dirty="0">
              <a:latin typeface="+mj-lt"/>
              <a:ea typeface="Cambria" panose="02040503050406030204" pitchFamily="18" charset="0"/>
              <a:cs typeface="Times New Roman" panose="02020603050405020304" pitchFamily="18" charset="0"/>
            </a:endParaRPr>
          </a:p>
        </p:txBody>
      </p:sp>
      <p:sp>
        <p:nvSpPr>
          <p:cNvPr id="10" name="Rectangle 1"/>
          <p:cNvSpPr>
            <a:spLocks noChangeArrowheads="1"/>
          </p:cNvSpPr>
          <p:nvPr/>
        </p:nvSpPr>
        <p:spPr bwMode="auto">
          <a:xfrm>
            <a:off x="4772025" y="993929"/>
            <a:ext cx="3124200" cy="1869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en-GB" sz="1050" b="1" i="1" u="none" strike="noStrike" cap="none" normalizeH="0" baseline="0" dirty="0">
                <a:ln>
                  <a:noFill/>
                </a:ln>
                <a:solidFill>
                  <a:schemeClr val="tx1"/>
                </a:solidFill>
                <a:effectLst/>
                <a:latin typeface="+mj-lt"/>
                <a:ea typeface="Cambria" panose="02040503050406030204" pitchFamily="18" charset="0"/>
                <a:cs typeface="Times New Roman" panose="02020603050405020304" pitchFamily="18" charset="0"/>
              </a:rPr>
              <a:t>(SDG 6.2, SDG 4)Do you have a daughter or personally know a girl in your family or neighbourhood in age of puberty (between 10 and 18 years old) who goes to school?</a:t>
            </a:r>
            <a:r>
              <a:rPr kumimoji="0" lang="en-US" sz="1050" b="0" i="0" u="none" strike="noStrike" cap="none" normalizeH="0" baseline="0" dirty="0">
                <a:ln>
                  <a:noFill/>
                </a:ln>
                <a:solidFill>
                  <a:schemeClr val="tx1"/>
                </a:solidFill>
                <a:effectLst/>
                <a:latin typeface="+mj-lt"/>
              </a:rPr>
              <a:t> </a:t>
            </a:r>
            <a:r>
              <a:rPr kumimoji="0" lang="en-GB" sz="1050" b="1" i="0" u="sng" strike="noStrike" cap="none" normalizeH="0" baseline="0" dirty="0">
                <a:ln>
                  <a:noFill/>
                </a:ln>
                <a:solidFill>
                  <a:schemeClr val="tx1"/>
                </a:solidFill>
                <a:effectLst/>
                <a:latin typeface="+mj-lt"/>
                <a:ea typeface="Cambria" panose="02040503050406030204" pitchFamily="18" charset="0"/>
                <a:cs typeface="Times New Roman" panose="02020603050405020304" pitchFamily="18" charset="0"/>
              </a:rPr>
              <a:t>If yes</a:t>
            </a:r>
            <a:r>
              <a:rPr kumimoji="0" lang="en-GB" sz="1050" b="0" i="0" u="none" strike="noStrike" cap="none" normalizeH="0" baseline="0" dirty="0">
                <a:ln>
                  <a:noFill/>
                </a:ln>
                <a:solidFill>
                  <a:schemeClr val="tx1"/>
                </a:solidFill>
                <a:effectLst/>
                <a:latin typeface="+mj-lt"/>
                <a:ea typeface="Cambria" panose="02040503050406030204" pitchFamily="18" charset="0"/>
                <a:cs typeface="Times New Roman" panose="02020603050405020304" pitchFamily="18" charset="0"/>
              </a:rPr>
              <a:t>: does your daughter or this girl have decent sanitation and hygiene conditions at school and is she able to wash and change in privacy </a:t>
            </a:r>
            <a:r>
              <a:rPr kumimoji="0" lang="en-GB" sz="1050" b="1" i="0" u="none" strike="noStrike" cap="none" normalizeH="0" baseline="0" dirty="0">
                <a:ln>
                  <a:noFill/>
                </a:ln>
                <a:solidFill>
                  <a:schemeClr val="tx1"/>
                </a:solidFill>
                <a:effectLst/>
                <a:latin typeface="+mj-lt"/>
                <a:ea typeface="Cambria" panose="02040503050406030204" pitchFamily="18" charset="0"/>
                <a:cs typeface="Times New Roman" panose="02020603050405020304" pitchFamily="18" charset="0"/>
              </a:rPr>
              <a:t>in school</a:t>
            </a:r>
            <a:r>
              <a:rPr kumimoji="0" lang="en-GB" sz="1050" b="0" i="0" u="none" strike="noStrike" cap="none" normalizeH="0" baseline="0" dirty="0">
                <a:ln>
                  <a:noFill/>
                </a:ln>
                <a:solidFill>
                  <a:schemeClr val="tx1"/>
                </a:solidFill>
                <a:effectLst/>
                <a:latin typeface="+mj-lt"/>
                <a:ea typeface="Cambria" panose="02040503050406030204" pitchFamily="18" charset="0"/>
                <a:cs typeface="Times New Roman" panose="02020603050405020304" pitchFamily="18" charset="0"/>
              </a:rPr>
              <a:t> during her last menstrual period?</a:t>
            </a:r>
            <a:endParaRPr kumimoji="0" lang="en-US" sz="1050" b="0" i="0" u="none" strike="noStrike" cap="none" normalizeH="0" baseline="0" dirty="0">
              <a:ln>
                <a:noFill/>
              </a:ln>
              <a:solidFill>
                <a:schemeClr val="tx1"/>
              </a:solidFill>
              <a:effectLst/>
              <a:latin typeface="+mj-l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GB" sz="1050" b="0" i="1" u="none" strike="noStrike" cap="none" normalizeH="0" baseline="0" dirty="0">
                <a:ln>
                  <a:noFill/>
                </a:ln>
                <a:solidFill>
                  <a:srgbClr val="C00000"/>
                </a:solidFill>
                <a:effectLst/>
                <a:latin typeface="+mj-lt"/>
                <a:ea typeface="Cambria" panose="02040503050406030204" pitchFamily="18" charset="0"/>
                <a:cs typeface="Times New Roman" panose="02020603050405020304" pitchFamily="18" charset="0"/>
              </a:rPr>
              <a:t>Indicator: Percentage of women indicating that their daughters have decent sanitation and hygiene conditions and able to wash and change in privacy during the last menstrual period at school</a:t>
            </a:r>
            <a:endParaRPr kumimoji="0" lang="en-GB" sz="1050" b="0" i="0" u="none" strike="noStrike" cap="none" normalizeH="0" baseline="0" dirty="0">
              <a:ln>
                <a:noFill/>
              </a:ln>
              <a:solidFill>
                <a:schemeClr val="tx1"/>
              </a:solidFill>
              <a:effectLst/>
              <a:latin typeface="+mj-lt"/>
            </a:endParaRPr>
          </a:p>
        </p:txBody>
      </p:sp>
      <p:sp>
        <p:nvSpPr>
          <p:cNvPr id="11" name="Rettangolo 10"/>
          <p:cNvSpPr/>
          <p:nvPr/>
        </p:nvSpPr>
        <p:spPr>
          <a:xfrm>
            <a:off x="7962900" y="1216284"/>
            <a:ext cx="4229100" cy="861774"/>
          </a:xfrm>
          <a:prstGeom prst="rect">
            <a:avLst/>
          </a:prstGeom>
        </p:spPr>
        <p:txBody>
          <a:bodyPr wrap="square">
            <a:spAutoFit/>
          </a:bodyPr>
          <a:lstStyle/>
          <a:p>
            <a:pPr>
              <a:lnSpc>
                <a:spcPts val="1200"/>
              </a:lnSpc>
            </a:pPr>
            <a:r>
              <a:rPr lang="en-GB" sz="1050" b="1" dirty="0">
                <a:solidFill>
                  <a:srgbClr val="000000"/>
                </a:solidFill>
                <a:latin typeface="+mj-lt"/>
                <a:ea typeface="Cambria" panose="02040503050406030204" pitchFamily="18" charset="0"/>
                <a:cs typeface="Times New Roman" panose="02020603050405020304" pitchFamily="18" charset="0"/>
              </a:rPr>
              <a:t>TO MEN</a:t>
            </a:r>
            <a:r>
              <a:rPr lang="en-GB" sz="1050" dirty="0">
                <a:solidFill>
                  <a:srgbClr val="000000"/>
                </a:solidFill>
                <a:latin typeface="+mj-lt"/>
                <a:ea typeface="Cambria" panose="02040503050406030204" pitchFamily="18" charset="0"/>
                <a:cs typeface="Times New Roman" panose="02020603050405020304" pitchFamily="18" charset="0"/>
              </a:rPr>
              <a:t>: Do you have decent sanitation and hygiene conditions?</a:t>
            </a:r>
            <a:endParaRPr lang="en-US" sz="1050" dirty="0">
              <a:latin typeface="+mj-lt"/>
              <a:ea typeface="Cambria" panose="02040503050406030204" pitchFamily="18" charset="0"/>
              <a:cs typeface="Times New Roman" panose="02020603050405020304" pitchFamily="18" charset="0"/>
            </a:endParaRPr>
          </a:p>
          <a:p>
            <a:pPr>
              <a:lnSpc>
                <a:spcPts val="1200"/>
              </a:lnSpc>
            </a:pPr>
            <a:r>
              <a:rPr lang="en-GB" sz="1050" i="1" dirty="0">
                <a:solidFill>
                  <a:srgbClr val="C00000"/>
                </a:solidFill>
                <a:latin typeface="+mj-lt"/>
                <a:ea typeface="Cambria" panose="02040503050406030204" pitchFamily="18" charset="0"/>
                <a:cs typeface="Times New Roman" panose="02020603050405020304" pitchFamily="18" charset="0"/>
              </a:rPr>
              <a:t>Indicator: Percentage of men indicating that they have decent sanitation and hygiene conditions at home</a:t>
            </a:r>
            <a:endParaRPr lang="en-US" sz="1050" dirty="0">
              <a:latin typeface="+mj-lt"/>
              <a:ea typeface="Cambria" panose="02040503050406030204" pitchFamily="18" charset="0"/>
              <a:cs typeface="Times New Roman" panose="02020603050405020304" pitchFamily="18" charset="0"/>
            </a:endParaRPr>
          </a:p>
          <a:p>
            <a:pPr>
              <a:lnSpc>
                <a:spcPts val="1200"/>
              </a:lnSpc>
            </a:pPr>
            <a:r>
              <a:rPr lang="en-GB" sz="1050" i="1" dirty="0">
                <a:solidFill>
                  <a:srgbClr val="C00000"/>
                </a:solidFill>
                <a:latin typeface="+mj-lt"/>
                <a:ea typeface="Cambria" panose="02040503050406030204" pitchFamily="18" charset="0"/>
                <a:cs typeface="Times New Roman" panose="02020603050405020304" pitchFamily="18" charset="0"/>
              </a:rPr>
              <a:t>Indicator: Percentage of men indicating that they have decent sanitation and hygiene conditions at work</a:t>
            </a:r>
            <a:endParaRPr lang="en-US" sz="1050" dirty="0">
              <a:effectLst/>
              <a:latin typeface="+mj-lt"/>
              <a:ea typeface="Cambria" panose="02040503050406030204" pitchFamily="18" charset="0"/>
              <a:cs typeface="Times New Roman" panose="02020603050405020304" pitchFamily="18" charset="0"/>
            </a:endParaRPr>
          </a:p>
        </p:txBody>
      </p:sp>
      <p:sp>
        <p:nvSpPr>
          <p:cNvPr id="12" name="Titolo 2"/>
          <p:cNvSpPr>
            <a:spLocks noGrp="1"/>
          </p:cNvSpPr>
          <p:nvPr>
            <p:ph type="title" idx="4294967295"/>
          </p:nvPr>
        </p:nvSpPr>
        <p:spPr>
          <a:xfrm>
            <a:off x="0" y="0"/>
            <a:ext cx="11125200" cy="922338"/>
          </a:xfrm>
        </p:spPr>
        <p:txBody>
          <a:bodyPr>
            <a:normAutofit/>
          </a:bodyPr>
          <a:lstStyle/>
          <a:p>
            <a:r>
              <a:rPr lang="en-US" sz="2800" b="1" dirty="0">
                <a:solidFill>
                  <a:srgbClr val="C00000"/>
                </a:solidFill>
              </a:rPr>
              <a:t>(Q3) Question about hygiene and sanitation at home and at work/school</a:t>
            </a:r>
            <a:endParaRPr lang="en-US" sz="2800" dirty="0">
              <a:solidFill>
                <a:srgbClr val="C00000"/>
              </a:solidFill>
            </a:endParaRPr>
          </a:p>
        </p:txBody>
      </p:sp>
      <p:graphicFrame>
        <p:nvGraphicFramePr>
          <p:cNvPr id="13" name="Grafico 11">
            <a:extLst>
              <a:ext uri="{FF2B5EF4-FFF2-40B4-BE49-F238E27FC236}">
                <a16:creationId xmlns:a16="http://schemas.microsoft.com/office/drawing/2014/main" id="{00000000-0008-0000-0700-00000C000000}"/>
              </a:ext>
            </a:extLst>
          </p:cNvPr>
          <p:cNvGraphicFramePr>
            <a:graphicFrameLocks/>
          </p:cNvGraphicFramePr>
          <p:nvPr>
            <p:extLst>
              <p:ext uri="{D42A27DB-BD31-4B8C-83A1-F6EECF244321}">
                <p14:modId xmlns:p14="http://schemas.microsoft.com/office/powerpoint/2010/main" val="1427500744"/>
              </p:ext>
            </p:extLst>
          </p:nvPr>
        </p:nvGraphicFramePr>
        <p:xfrm>
          <a:off x="128108" y="2731625"/>
          <a:ext cx="2098517" cy="35439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Grafico 12">
            <a:extLst>
              <a:ext uri="{FF2B5EF4-FFF2-40B4-BE49-F238E27FC236}">
                <a16:creationId xmlns:a16="http://schemas.microsoft.com/office/drawing/2014/main" id="{00000000-0008-0000-0700-00000D000000}"/>
              </a:ext>
            </a:extLst>
          </p:cNvPr>
          <p:cNvGraphicFramePr>
            <a:graphicFrameLocks/>
          </p:cNvGraphicFramePr>
          <p:nvPr>
            <p:extLst>
              <p:ext uri="{D42A27DB-BD31-4B8C-83A1-F6EECF244321}">
                <p14:modId xmlns:p14="http://schemas.microsoft.com/office/powerpoint/2010/main" val="3965294785"/>
              </p:ext>
            </p:extLst>
          </p:nvPr>
        </p:nvGraphicFramePr>
        <p:xfrm>
          <a:off x="2339083" y="2843910"/>
          <a:ext cx="2312716" cy="34316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Grafico 13">
            <a:extLst>
              <a:ext uri="{FF2B5EF4-FFF2-40B4-BE49-F238E27FC236}">
                <a16:creationId xmlns:a16="http://schemas.microsoft.com/office/drawing/2014/main" id="{00000000-0008-0000-0700-00000E000000}"/>
              </a:ext>
            </a:extLst>
          </p:cNvPr>
          <p:cNvGraphicFramePr>
            <a:graphicFrameLocks/>
          </p:cNvGraphicFramePr>
          <p:nvPr>
            <p:extLst>
              <p:ext uri="{D42A27DB-BD31-4B8C-83A1-F6EECF244321}">
                <p14:modId xmlns:p14="http://schemas.microsoft.com/office/powerpoint/2010/main" val="689896375"/>
              </p:ext>
            </p:extLst>
          </p:nvPr>
        </p:nvGraphicFramePr>
        <p:xfrm>
          <a:off x="4849962" y="2863671"/>
          <a:ext cx="2185839" cy="340681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Grafico 17">
            <a:extLst>
              <a:ext uri="{FF2B5EF4-FFF2-40B4-BE49-F238E27FC236}">
                <a16:creationId xmlns:a16="http://schemas.microsoft.com/office/drawing/2014/main" id="{00000000-0008-0000-0700-000012000000}"/>
              </a:ext>
            </a:extLst>
          </p:cNvPr>
          <p:cNvGraphicFramePr>
            <a:graphicFrameLocks/>
          </p:cNvGraphicFramePr>
          <p:nvPr>
            <p:extLst>
              <p:ext uri="{D42A27DB-BD31-4B8C-83A1-F6EECF244321}">
                <p14:modId xmlns:p14="http://schemas.microsoft.com/office/powerpoint/2010/main" val="145805797"/>
              </p:ext>
            </p:extLst>
          </p:nvPr>
        </p:nvGraphicFramePr>
        <p:xfrm>
          <a:off x="7275137" y="3098270"/>
          <a:ext cx="1926911" cy="30954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Grafico 19">
            <a:extLst>
              <a:ext uri="{FF2B5EF4-FFF2-40B4-BE49-F238E27FC236}">
                <a16:creationId xmlns:a16="http://schemas.microsoft.com/office/drawing/2014/main" id="{00000000-0008-0000-0700-000014000000}"/>
              </a:ext>
            </a:extLst>
          </p:cNvPr>
          <p:cNvGraphicFramePr>
            <a:graphicFrameLocks/>
          </p:cNvGraphicFramePr>
          <p:nvPr>
            <p:extLst>
              <p:ext uri="{D42A27DB-BD31-4B8C-83A1-F6EECF244321}">
                <p14:modId xmlns:p14="http://schemas.microsoft.com/office/powerpoint/2010/main" val="3737549305"/>
              </p:ext>
            </p:extLst>
          </p:nvPr>
        </p:nvGraphicFramePr>
        <p:xfrm>
          <a:off x="9316278" y="3177182"/>
          <a:ext cx="2499163" cy="293761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95313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2"/>
          <p:cNvSpPr>
            <a:spLocks noGrp="1"/>
          </p:cNvSpPr>
          <p:nvPr>
            <p:ph type="title"/>
          </p:nvPr>
        </p:nvSpPr>
        <p:spPr>
          <a:xfrm>
            <a:off x="0" y="1"/>
            <a:ext cx="7554097" cy="922638"/>
          </a:xfrm>
        </p:spPr>
        <p:txBody>
          <a:bodyPr>
            <a:normAutofit/>
          </a:bodyPr>
          <a:lstStyle/>
          <a:p>
            <a:r>
              <a:rPr lang="en-US" sz="2800" b="1" dirty="0">
                <a:solidFill>
                  <a:srgbClr val="C00000"/>
                </a:solidFill>
              </a:rPr>
              <a:t>(Q4) Question about decision-making</a:t>
            </a:r>
            <a:endParaRPr lang="en-US" sz="2800" dirty="0">
              <a:solidFill>
                <a:srgbClr val="C00000"/>
              </a:solidFill>
            </a:endParaRPr>
          </a:p>
        </p:txBody>
      </p:sp>
      <p:sp>
        <p:nvSpPr>
          <p:cNvPr id="7" name="Rettangolo 6"/>
          <p:cNvSpPr/>
          <p:nvPr/>
        </p:nvSpPr>
        <p:spPr>
          <a:xfrm>
            <a:off x="0" y="795225"/>
            <a:ext cx="12192000" cy="1815882"/>
          </a:xfrm>
          <a:prstGeom prst="rect">
            <a:avLst/>
          </a:prstGeom>
        </p:spPr>
        <p:txBody>
          <a:bodyPr wrap="square">
            <a:spAutoFit/>
          </a:bodyPr>
          <a:lstStyle/>
          <a:p>
            <a:pPr>
              <a:lnSpc>
                <a:spcPts val="1200"/>
              </a:lnSpc>
              <a:tabLst>
                <a:tab pos="3330575" algn="l"/>
              </a:tabLst>
            </a:pPr>
            <a:r>
              <a:rPr lang="en-GB" sz="1200" i="1" dirty="0">
                <a:solidFill>
                  <a:srgbClr val="1F497D"/>
                </a:solidFill>
                <a:latin typeface="+mj-lt"/>
                <a:ea typeface="Cambria" panose="02040503050406030204" pitchFamily="18" charset="0"/>
                <a:cs typeface="Times New Roman" panose="02020603050405020304" pitchFamily="18" charset="0"/>
              </a:rPr>
              <a:t>(SDG target 5.5. Ensure women’s full and effective participation and equal opportunities for leadership at all levels of decision-making in political, economic and public life)</a:t>
            </a:r>
            <a:endParaRPr lang="en-US" sz="1200" dirty="0">
              <a:latin typeface="+mj-lt"/>
              <a:ea typeface="Cambria" panose="02040503050406030204" pitchFamily="18" charset="0"/>
              <a:cs typeface="Times New Roman" panose="02020603050405020304" pitchFamily="18" charset="0"/>
            </a:endParaRPr>
          </a:p>
          <a:p>
            <a:pPr>
              <a:lnSpc>
                <a:spcPts val="1200"/>
              </a:lnSpc>
            </a:pPr>
            <a:r>
              <a:rPr lang="en-GB" sz="1200" dirty="0">
                <a:solidFill>
                  <a:srgbClr val="000000"/>
                </a:solidFill>
                <a:latin typeface="+mj-lt"/>
                <a:ea typeface="Cambria" panose="02040503050406030204" pitchFamily="18" charset="0"/>
                <a:cs typeface="Times New Roman" panose="02020603050405020304" pitchFamily="18" charset="0"/>
              </a:rPr>
              <a:t> </a:t>
            </a:r>
            <a:endParaRPr lang="en-US" sz="1200" dirty="0">
              <a:latin typeface="+mj-lt"/>
              <a:ea typeface="Cambria" panose="02040503050406030204" pitchFamily="18" charset="0"/>
              <a:cs typeface="Times New Roman" panose="02020603050405020304" pitchFamily="18" charset="0"/>
            </a:endParaRPr>
          </a:p>
          <a:p>
            <a:pPr>
              <a:lnSpc>
                <a:spcPts val="1200"/>
              </a:lnSpc>
            </a:pPr>
            <a:r>
              <a:rPr lang="en-GB" sz="1200" dirty="0">
                <a:latin typeface="+mj-lt"/>
                <a:ea typeface="Cambria" panose="02040503050406030204" pitchFamily="18" charset="0"/>
                <a:cs typeface="Times New Roman" panose="02020603050405020304" pitchFamily="18" charset="0"/>
              </a:rPr>
              <a:t>Do WOMEN participate in community/neighbourhood meetings?</a:t>
            </a:r>
            <a:endParaRPr lang="en-US" sz="1200" dirty="0">
              <a:latin typeface="+mj-lt"/>
              <a:ea typeface="Cambria" panose="02040503050406030204" pitchFamily="18" charset="0"/>
              <a:cs typeface="Times New Roman" panose="02020603050405020304" pitchFamily="18" charset="0"/>
            </a:endParaRPr>
          </a:p>
          <a:p>
            <a:pPr>
              <a:lnSpc>
                <a:spcPts val="1200"/>
              </a:lnSpc>
            </a:pPr>
            <a:r>
              <a:rPr lang="en-GB" sz="1200" i="1" dirty="0">
                <a:solidFill>
                  <a:srgbClr val="FF0000"/>
                </a:solidFill>
                <a:latin typeface="+mj-lt"/>
                <a:ea typeface="Cambria" panose="02040503050406030204" pitchFamily="18" charset="0"/>
                <a:cs typeface="Times New Roman" panose="02020603050405020304" pitchFamily="18" charset="0"/>
              </a:rPr>
              <a:t>Indicator: Percentage of women/men indicating that women participate in community/neighbourhood meetings</a:t>
            </a:r>
          </a:p>
          <a:p>
            <a:pPr>
              <a:lnSpc>
                <a:spcPts val="1200"/>
              </a:lnSpc>
            </a:pPr>
            <a:r>
              <a:rPr lang="en-US" sz="1200" dirty="0">
                <a:latin typeface="+mj-lt"/>
                <a:ea typeface="Cambria" panose="02040503050406030204" pitchFamily="18" charset="0"/>
                <a:cs typeface="Times New Roman" panose="02020603050405020304" pitchFamily="18" charset="0"/>
              </a:rPr>
              <a:t>Do WOMEN have an influence on political processes/decision making on LOCAL level?</a:t>
            </a:r>
          </a:p>
          <a:p>
            <a:pPr>
              <a:lnSpc>
                <a:spcPts val="1200"/>
              </a:lnSpc>
            </a:pPr>
            <a:r>
              <a:rPr lang="en-US" sz="1200" i="1" dirty="0">
                <a:solidFill>
                  <a:srgbClr val="FF0000"/>
                </a:solidFill>
                <a:latin typeface="+mj-lt"/>
                <a:ea typeface="Cambria" panose="02040503050406030204" pitchFamily="18" charset="0"/>
                <a:cs typeface="Times New Roman" panose="02020603050405020304" pitchFamily="18" charset="0"/>
              </a:rPr>
              <a:t>Indicator: Percentage of women/men indicating that women have an influence on political processes/decision making on LOCAL level</a:t>
            </a:r>
          </a:p>
          <a:p>
            <a:r>
              <a:rPr lang="en-US" sz="1600" b="1" dirty="0">
                <a:latin typeface="+mj-lt"/>
                <a:ea typeface="Cambria" panose="02040503050406030204" pitchFamily="18" charset="0"/>
                <a:cs typeface="Times New Roman" panose="02020603050405020304" pitchFamily="18" charset="0"/>
              </a:rPr>
              <a:t>Do WOMEN have an influence on political processes/decision making on NATIONAL level?</a:t>
            </a:r>
          </a:p>
          <a:p>
            <a:r>
              <a:rPr lang="en-US" sz="1600" b="1" i="1" dirty="0">
                <a:solidFill>
                  <a:srgbClr val="FF0000"/>
                </a:solidFill>
                <a:latin typeface="+mj-lt"/>
                <a:ea typeface="Cambria" panose="02040503050406030204" pitchFamily="18" charset="0"/>
                <a:cs typeface="Times New Roman" panose="02020603050405020304" pitchFamily="18" charset="0"/>
              </a:rPr>
              <a:t>Indicator: Percentage of women/men indicating that women have an influence on political processes/decision making on NATIONAL level</a:t>
            </a:r>
          </a:p>
          <a:p>
            <a:pPr>
              <a:lnSpc>
                <a:spcPts val="1200"/>
              </a:lnSpc>
            </a:pPr>
            <a:endParaRPr lang="en-US" sz="1200" dirty="0">
              <a:latin typeface="+mj-lt"/>
              <a:ea typeface="Cambria" panose="02040503050406030204" pitchFamily="18" charset="0"/>
              <a:cs typeface="Times New Roman" panose="02020603050405020304" pitchFamily="18" charset="0"/>
            </a:endParaRPr>
          </a:p>
          <a:p>
            <a:pPr>
              <a:lnSpc>
                <a:spcPts val="1200"/>
              </a:lnSpc>
            </a:pPr>
            <a:endParaRPr lang="en-US" sz="1200" dirty="0">
              <a:effectLst/>
              <a:latin typeface="+mj-lt"/>
              <a:ea typeface="Cambria" panose="02040503050406030204" pitchFamily="18" charset="0"/>
              <a:cs typeface="Times New Roman" panose="02020603050405020304" pitchFamily="18" charset="0"/>
            </a:endParaRPr>
          </a:p>
        </p:txBody>
      </p:sp>
      <p:graphicFrame>
        <p:nvGraphicFramePr>
          <p:cNvPr id="5" name="Grafico 5">
            <a:extLst>
              <a:ext uri="{FF2B5EF4-FFF2-40B4-BE49-F238E27FC236}">
                <a16:creationId xmlns:a16="http://schemas.microsoft.com/office/drawing/2014/main" id="{00000000-0008-0000-0800-000006000000}"/>
              </a:ext>
            </a:extLst>
          </p:cNvPr>
          <p:cNvGraphicFramePr>
            <a:graphicFrameLocks/>
          </p:cNvGraphicFramePr>
          <p:nvPr>
            <p:extLst>
              <p:ext uri="{D42A27DB-BD31-4B8C-83A1-F6EECF244321}">
                <p14:modId xmlns:p14="http://schemas.microsoft.com/office/powerpoint/2010/main" val="3862903815"/>
              </p:ext>
            </p:extLst>
          </p:nvPr>
        </p:nvGraphicFramePr>
        <p:xfrm>
          <a:off x="1835625" y="2464359"/>
          <a:ext cx="8146677" cy="33008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3076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2"/>
          <p:cNvSpPr>
            <a:spLocks noGrp="1"/>
          </p:cNvSpPr>
          <p:nvPr>
            <p:ph type="title" idx="4294967295"/>
          </p:nvPr>
        </p:nvSpPr>
        <p:spPr>
          <a:xfrm>
            <a:off x="0" y="0"/>
            <a:ext cx="8229600" cy="922338"/>
          </a:xfrm>
        </p:spPr>
        <p:txBody>
          <a:bodyPr>
            <a:normAutofit/>
          </a:bodyPr>
          <a:lstStyle/>
          <a:p>
            <a:r>
              <a:rPr lang="en-US" sz="2800" b="1" dirty="0">
                <a:solidFill>
                  <a:srgbClr val="C00000"/>
                </a:solidFill>
              </a:rPr>
              <a:t>(Q5) Question on equality between men and women</a:t>
            </a:r>
            <a:endParaRPr lang="en-US" sz="2800" dirty="0">
              <a:solidFill>
                <a:srgbClr val="C00000"/>
              </a:solidFill>
            </a:endParaRPr>
          </a:p>
        </p:txBody>
      </p:sp>
      <p:sp>
        <p:nvSpPr>
          <p:cNvPr id="9" name="Rettangolo 8"/>
          <p:cNvSpPr/>
          <p:nvPr/>
        </p:nvSpPr>
        <p:spPr>
          <a:xfrm>
            <a:off x="0" y="1078367"/>
            <a:ext cx="5535513" cy="783869"/>
          </a:xfrm>
          <a:prstGeom prst="rect">
            <a:avLst/>
          </a:prstGeom>
        </p:spPr>
        <p:txBody>
          <a:bodyPr wrap="square">
            <a:spAutoFit/>
          </a:bodyPr>
          <a:lstStyle/>
          <a:p>
            <a:pPr>
              <a:lnSpc>
                <a:spcPct val="107000"/>
              </a:lnSpc>
              <a:spcAft>
                <a:spcPts val="800"/>
              </a:spcAft>
            </a:pPr>
            <a:r>
              <a:rPr lang="de-DE" sz="1400" dirty="0" err="1">
                <a:ea typeface="Calibri" panose="020F0502020204030204" pitchFamily="34" charset="0"/>
                <a:cs typeface="Times New Roman" panose="02020603050405020304" pitchFamily="18" charset="0"/>
              </a:rPr>
              <a:t>Respondents</a:t>
            </a:r>
            <a:r>
              <a:rPr lang="de-DE" sz="1400" dirty="0">
                <a:ea typeface="Calibri" panose="020F0502020204030204" pitchFamily="34" charset="0"/>
                <a:cs typeface="Times New Roman" panose="02020603050405020304" pitchFamily="18" charset="0"/>
              </a:rPr>
              <a:t>´ </a:t>
            </a:r>
            <a:r>
              <a:rPr lang="de-DE" sz="1400" dirty="0" err="1">
                <a:ea typeface="Calibri" panose="020F0502020204030204" pitchFamily="34" charset="0"/>
                <a:cs typeface="Times New Roman" panose="02020603050405020304" pitchFamily="18" charset="0"/>
              </a:rPr>
              <a:t>average</a:t>
            </a:r>
            <a:r>
              <a:rPr lang="de-DE" sz="1400" dirty="0">
                <a:ea typeface="Calibri" panose="020F0502020204030204" pitchFamily="34" charset="0"/>
                <a:cs typeface="Times New Roman" panose="02020603050405020304" pitchFamily="18" charset="0"/>
              </a:rPr>
              <a:t> </a:t>
            </a:r>
            <a:r>
              <a:rPr lang="de-DE" sz="1400" b="1" dirty="0" err="1">
                <a:ea typeface="Calibri" panose="020F0502020204030204" pitchFamily="34" charset="0"/>
                <a:cs typeface="Times New Roman" panose="02020603050405020304" pitchFamily="18" charset="0"/>
              </a:rPr>
              <a:t>ranking</a:t>
            </a:r>
            <a:r>
              <a:rPr lang="de-DE" sz="1400" b="1" dirty="0">
                <a:ea typeface="Calibri" panose="020F0502020204030204" pitchFamily="34" charset="0"/>
                <a:cs typeface="Times New Roman" panose="02020603050405020304" pitchFamily="18" charset="0"/>
              </a:rPr>
              <a:t> </a:t>
            </a:r>
            <a:r>
              <a:rPr lang="de-DE" sz="1400" b="1" dirty="0" err="1">
                <a:ea typeface="Calibri" panose="020F0502020204030204" pitchFamily="34" charset="0"/>
                <a:cs typeface="Times New Roman" panose="02020603050405020304" pitchFamily="18" charset="0"/>
              </a:rPr>
              <a:t>of</a:t>
            </a:r>
            <a:r>
              <a:rPr lang="de-DE" sz="1400" b="1" dirty="0">
                <a:ea typeface="Calibri" panose="020F0502020204030204" pitchFamily="34" charset="0"/>
                <a:cs typeface="Times New Roman" panose="02020603050405020304" pitchFamily="18" charset="0"/>
              </a:rPr>
              <a:t> 8 (+ </a:t>
            </a:r>
            <a:r>
              <a:rPr lang="de-DE" sz="1400" b="1" dirty="0" err="1">
                <a:ea typeface="Calibri" panose="020F0502020204030204" pitchFamily="34" charset="0"/>
                <a:cs typeface="Times New Roman" panose="02020603050405020304" pitchFamily="18" charset="0"/>
              </a:rPr>
              <a:t>others</a:t>
            </a:r>
            <a:r>
              <a:rPr lang="de-DE" sz="1400" b="1" dirty="0">
                <a:ea typeface="Calibri" panose="020F0502020204030204" pitchFamily="34" charset="0"/>
                <a:cs typeface="Times New Roman" panose="02020603050405020304" pitchFamily="18" charset="0"/>
              </a:rPr>
              <a:t>) </a:t>
            </a:r>
            <a:r>
              <a:rPr lang="de-DE" sz="1400" b="1" dirty="0" err="1">
                <a:ea typeface="Calibri" panose="020F0502020204030204" pitchFamily="34" charset="0"/>
                <a:cs typeface="Times New Roman" panose="02020603050405020304" pitchFamily="18" charset="0"/>
              </a:rPr>
              <a:t>proposed</a:t>
            </a:r>
            <a:r>
              <a:rPr lang="de-DE" sz="1400" b="1" dirty="0">
                <a:ea typeface="Calibri" panose="020F0502020204030204" pitchFamily="34" charset="0"/>
                <a:cs typeface="Times New Roman" panose="02020603050405020304" pitchFamily="18" charset="0"/>
              </a:rPr>
              <a:t> </a:t>
            </a:r>
            <a:r>
              <a:rPr lang="de-DE" sz="1400" b="1" dirty="0" err="1">
                <a:ea typeface="Calibri" panose="020F0502020204030204" pitchFamily="34" charset="0"/>
                <a:cs typeface="Times New Roman" panose="02020603050405020304" pitchFamily="18" charset="0"/>
              </a:rPr>
              <a:t>issues</a:t>
            </a:r>
            <a:r>
              <a:rPr lang="de-DE" sz="1400" b="1" dirty="0">
                <a:ea typeface="Calibri" panose="020F0502020204030204" pitchFamily="34" charset="0"/>
                <a:cs typeface="Times New Roman" panose="02020603050405020304" pitchFamily="18" charset="0"/>
              </a:rPr>
              <a:t> </a:t>
            </a:r>
            <a:r>
              <a:rPr lang="de-DE" sz="1400" dirty="0" err="1">
                <a:ea typeface="Calibri" panose="020F0502020204030204" pitchFamily="34" charset="0"/>
                <a:cs typeface="Times New Roman" panose="02020603050405020304" pitchFamily="18" charset="0"/>
              </a:rPr>
              <a:t>that</a:t>
            </a:r>
            <a:r>
              <a:rPr lang="de-DE" sz="1400" dirty="0">
                <a:ea typeface="Calibri" panose="020F0502020204030204" pitchFamily="34" charset="0"/>
                <a:cs typeface="Times New Roman" panose="02020603050405020304" pitchFamily="18" charset="0"/>
              </a:rPr>
              <a:t> </a:t>
            </a:r>
            <a:r>
              <a:rPr lang="en-US" sz="1400" dirty="0">
                <a:ea typeface="Calibri" panose="020F0502020204030204" pitchFamily="34" charset="0"/>
                <a:cs typeface="Times New Roman" panose="02020603050405020304" pitchFamily="18" charset="0"/>
              </a:rPr>
              <a:t>could help improving equality between women and men in their community/</a:t>
            </a:r>
            <a:r>
              <a:rPr lang="en-US" sz="1400" dirty="0" err="1">
                <a:ea typeface="Calibri" panose="020F0502020204030204" pitchFamily="34" charset="0"/>
                <a:cs typeface="Times New Roman" panose="02020603050405020304" pitchFamily="18" charset="0"/>
              </a:rPr>
              <a:t>neighbourhood</a:t>
            </a:r>
            <a:endParaRPr lang="en-US" sz="1400" dirty="0">
              <a:ea typeface="Calibri" panose="020F0502020204030204" pitchFamily="34" charset="0"/>
              <a:cs typeface="Times New Roman" panose="02020603050405020304" pitchFamily="18" charset="0"/>
            </a:endParaRPr>
          </a:p>
        </p:txBody>
      </p:sp>
      <p:sp>
        <p:nvSpPr>
          <p:cNvPr id="2" name="CasellaDiTesto 1"/>
          <p:cNvSpPr txBox="1"/>
          <p:nvPr/>
        </p:nvSpPr>
        <p:spPr>
          <a:xfrm>
            <a:off x="7928877" y="62582"/>
            <a:ext cx="4248358" cy="830997"/>
          </a:xfrm>
          <a:prstGeom prst="rect">
            <a:avLst/>
          </a:prstGeom>
          <a:solidFill>
            <a:srgbClr val="FFFF00"/>
          </a:solidFill>
        </p:spPr>
        <p:txBody>
          <a:bodyPr wrap="square" rtlCol="0">
            <a:spAutoFit/>
          </a:bodyPr>
          <a:lstStyle/>
          <a:p>
            <a:r>
              <a:rPr lang="de-DE" sz="1600" dirty="0"/>
              <a:t>The </a:t>
            </a:r>
            <a:r>
              <a:rPr lang="de-DE" sz="1600" dirty="0" err="1"/>
              <a:t>figures</a:t>
            </a:r>
            <a:r>
              <a:rPr lang="de-DE" sz="1600" dirty="0"/>
              <a:t> </a:t>
            </a:r>
            <a:r>
              <a:rPr lang="de-DE" sz="1600" dirty="0" err="1"/>
              <a:t>show</a:t>
            </a:r>
            <a:r>
              <a:rPr lang="de-DE" sz="1600" dirty="0"/>
              <a:t> </a:t>
            </a:r>
            <a:r>
              <a:rPr lang="de-DE" sz="1600" dirty="0" err="1"/>
              <a:t>the</a:t>
            </a:r>
            <a:r>
              <a:rPr lang="de-DE" sz="1600" dirty="0"/>
              <a:t> </a:t>
            </a:r>
            <a:r>
              <a:rPr lang="de-DE" sz="1600" dirty="0" err="1"/>
              <a:t>frequency</a:t>
            </a:r>
            <a:r>
              <a:rPr lang="de-DE" sz="1600" dirty="0"/>
              <a:t> </a:t>
            </a:r>
            <a:r>
              <a:rPr lang="de-DE" sz="1600" dirty="0" err="1"/>
              <a:t>with</a:t>
            </a:r>
            <a:r>
              <a:rPr lang="de-DE" sz="1600" dirty="0"/>
              <a:t> </a:t>
            </a:r>
            <a:r>
              <a:rPr lang="de-DE" sz="1600" dirty="0" err="1"/>
              <a:t>which</a:t>
            </a:r>
            <a:r>
              <a:rPr lang="de-DE" sz="1600" dirty="0"/>
              <a:t> </a:t>
            </a:r>
            <a:r>
              <a:rPr lang="de-DE" sz="1600" dirty="0" err="1"/>
              <a:t>each</a:t>
            </a:r>
            <a:r>
              <a:rPr lang="de-DE" sz="1600" dirty="0"/>
              <a:t> </a:t>
            </a:r>
            <a:r>
              <a:rPr lang="de-DE" sz="1600" dirty="0" err="1"/>
              <a:t>proposed</a:t>
            </a:r>
            <a:r>
              <a:rPr lang="de-DE" sz="1600" dirty="0"/>
              <a:t> </a:t>
            </a:r>
            <a:r>
              <a:rPr lang="de-DE" sz="1600" dirty="0" err="1"/>
              <a:t>issue</a:t>
            </a:r>
            <a:r>
              <a:rPr lang="de-DE" sz="1600" dirty="0"/>
              <a:t> (</a:t>
            </a:r>
            <a:r>
              <a:rPr lang="de-DE" sz="1600" dirty="0" err="1"/>
              <a:t>answer</a:t>
            </a:r>
            <a:r>
              <a:rPr lang="de-DE" sz="1600" dirty="0"/>
              <a:t> </a:t>
            </a:r>
            <a:r>
              <a:rPr lang="de-DE" sz="1600" dirty="0" err="1"/>
              <a:t>choice</a:t>
            </a:r>
            <a:r>
              <a:rPr lang="de-DE" sz="1600" dirty="0"/>
              <a:t>) was </a:t>
            </a:r>
            <a:r>
              <a:rPr lang="de-DE" sz="1600" dirty="0" err="1"/>
              <a:t>ranked</a:t>
            </a:r>
            <a:r>
              <a:rPr lang="de-DE" sz="1600" dirty="0"/>
              <a:t> </a:t>
            </a:r>
            <a:r>
              <a:rPr lang="de-DE" sz="1600" dirty="0" err="1"/>
              <a:t>as</a:t>
            </a:r>
            <a:r>
              <a:rPr lang="de-DE" sz="1600" dirty="0"/>
              <a:t> „</a:t>
            </a:r>
            <a:r>
              <a:rPr lang="de-DE" sz="1600" dirty="0" err="1"/>
              <a:t>the</a:t>
            </a:r>
            <a:r>
              <a:rPr lang="de-DE" sz="1600" dirty="0"/>
              <a:t> </a:t>
            </a:r>
            <a:r>
              <a:rPr lang="de-DE" sz="1600" dirty="0" err="1"/>
              <a:t>highest</a:t>
            </a:r>
            <a:r>
              <a:rPr lang="de-DE" sz="1600" dirty="0"/>
              <a:t> </a:t>
            </a:r>
            <a:r>
              <a:rPr lang="de-DE" sz="1600" dirty="0" err="1"/>
              <a:t>priority</a:t>
            </a:r>
            <a:r>
              <a:rPr lang="de-DE" sz="1600" dirty="0"/>
              <a:t>“ (</a:t>
            </a:r>
            <a:r>
              <a:rPr lang="de-DE" sz="1600" dirty="0" err="1"/>
              <a:t>num</a:t>
            </a:r>
            <a:r>
              <a:rPr lang="de-DE" sz="1600" dirty="0"/>
              <a:t> 1). </a:t>
            </a:r>
            <a:endParaRPr lang="en-US" sz="1600" dirty="0"/>
          </a:p>
        </p:txBody>
      </p:sp>
      <p:graphicFrame>
        <p:nvGraphicFramePr>
          <p:cNvPr id="13" name="Graphique 12">
            <a:extLst>
              <a:ext uri="{FF2B5EF4-FFF2-40B4-BE49-F238E27FC236}">
                <a16:creationId xmlns:a16="http://schemas.microsoft.com/office/drawing/2014/main" id="{425E3BDB-9CE8-B54C-A4F3-AEE566AF601F}"/>
              </a:ext>
            </a:extLst>
          </p:cNvPr>
          <p:cNvGraphicFramePr>
            <a:graphicFrameLocks/>
          </p:cNvGraphicFramePr>
          <p:nvPr>
            <p:extLst>
              <p:ext uri="{D42A27DB-BD31-4B8C-83A1-F6EECF244321}">
                <p14:modId xmlns:p14="http://schemas.microsoft.com/office/powerpoint/2010/main" val="1156796818"/>
              </p:ext>
            </p:extLst>
          </p:nvPr>
        </p:nvGraphicFramePr>
        <p:xfrm>
          <a:off x="0" y="1753952"/>
          <a:ext cx="6220326" cy="48754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Graphique 13">
            <a:extLst>
              <a:ext uri="{FF2B5EF4-FFF2-40B4-BE49-F238E27FC236}">
                <a16:creationId xmlns:a16="http://schemas.microsoft.com/office/drawing/2014/main" id="{57508E49-B464-974D-9786-5E93052E73BA}"/>
              </a:ext>
            </a:extLst>
          </p:cNvPr>
          <p:cNvGraphicFramePr>
            <a:graphicFrameLocks/>
          </p:cNvGraphicFramePr>
          <p:nvPr>
            <p:extLst>
              <p:ext uri="{D42A27DB-BD31-4B8C-83A1-F6EECF244321}">
                <p14:modId xmlns:p14="http://schemas.microsoft.com/office/powerpoint/2010/main" val="1748099340"/>
              </p:ext>
            </p:extLst>
          </p:nvPr>
        </p:nvGraphicFramePr>
        <p:xfrm>
          <a:off x="5663286" y="1220450"/>
          <a:ext cx="3200399" cy="25912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Graphique 20">
            <a:extLst>
              <a:ext uri="{FF2B5EF4-FFF2-40B4-BE49-F238E27FC236}">
                <a16:creationId xmlns:a16="http://schemas.microsoft.com/office/drawing/2014/main" id="{243CBBD6-C3AD-9943-93B7-90C3B6232D24}"/>
              </a:ext>
            </a:extLst>
          </p:cNvPr>
          <p:cNvGraphicFramePr>
            <a:graphicFrameLocks/>
          </p:cNvGraphicFramePr>
          <p:nvPr>
            <p:extLst>
              <p:ext uri="{D42A27DB-BD31-4B8C-83A1-F6EECF244321}">
                <p14:modId xmlns:p14="http://schemas.microsoft.com/office/powerpoint/2010/main" val="798005665"/>
              </p:ext>
            </p:extLst>
          </p:nvPr>
        </p:nvGraphicFramePr>
        <p:xfrm>
          <a:off x="8991458" y="1236718"/>
          <a:ext cx="3013838" cy="22920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Graphique 21">
            <a:extLst>
              <a:ext uri="{FF2B5EF4-FFF2-40B4-BE49-F238E27FC236}">
                <a16:creationId xmlns:a16="http://schemas.microsoft.com/office/drawing/2014/main" id="{FA97C98E-1E4D-9049-B244-DDA910833497}"/>
              </a:ext>
            </a:extLst>
          </p:cNvPr>
          <p:cNvGraphicFramePr>
            <a:graphicFrameLocks/>
          </p:cNvGraphicFramePr>
          <p:nvPr>
            <p:extLst>
              <p:ext uri="{D42A27DB-BD31-4B8C-83A1-F6EECF244321}">
                <p14:modId xmlns:p14="http://schemas.microsoft.com/office/powerpoint/2010/main" val="919409248"/>
              </p:ext>
            </p:extLst>
          </p:nvPr>
        </p:nvGraphicFramePr>
        <p:xfrm>
          <a:off x="5845528" y="3871889"/>
          <a:ext cx="3107786" cy="222613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Graphique 22">
            <a:extLst>
              <a:ext uri="{FF2B5EF4-FFF2-40B4-BE49-F238E27FC236}">
                <a16:creationId xmlns:a16="http://schemas.microsoft.com/office/drawing/2014/main" id="{DD96F8D9-479F-3145-87DC-AE803D4981E8}"/>
              </a:ext>
            </a:extLst>
          </p:cNvPr>
          <p:cNvGraphicFramePr>
            <a:graphicFrameLocks/>
          </p:cNvGraphicFramePr>
          <p:nvPr>
            <p:extLst>
              <p:ext uri="{D42A27DB-BD31-4B8C-83A1-F6EECF244321}">
                <p14:modId xmlns:p14="http://schemas.microsoft.com/office/powerpoint/2010/main" val="2395091849"/>
              </p:ext>
            </p:extLst>
          </p:nvPr>
        </p:nvGraphicFramePr>
        <p:xfrm>
          <a:off x="8863685" y="3638813"/>
          <a:ext cx="3227566" cy="245921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0669957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676</TotalTime>
  <Words>905</Words>
  <Application>Microsoft Macintosh PowerPoint</Application>
  <PresentationFormat>Grand écran</PresentationFormat>
  <Paragraphs>86</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Calibri</vt:lpstr>
      <vt:lpstr>Calibri Light</vt:lpstr>
      <vt:lpstr>Cambria</vt:lpstr>
      <vt:lpstr>Times New Roman</vt:lpstr>
      <vt:lpstr>Wingdings</vt:lpstr>
      <vt:lpstr>Tema di Office</vt:lpstr>
      <vt:lpstr>Overview of the community based data collected within the Women2030 Gender Assessment in ARMENIA</vt:lpstr>
      <vt:lpstr>Présentation PowerPoint</vt:lpstr>
      <vt:lpstr>Survey respondents – demographic information</vt:lpstr>
      <vt:lpstr>Présentation PowerPoint</vt:lpstr>
      <vt:lpstr>(Q1) Question about time spent for paid, unpaid work and leisure time</vt:lpstr>
      <vt:lpstr>(Q2) Question about living conditions</vt:lpstr>
      <vt:lpstr>(Q3) Question about hygiene and sanitation at home and at work/school</vt:lpstr>
      <vt:lpstr>(Q4) Question about decision-making</vt:lpstr>
      <vt:lpstr>(Q5) Question on equality between men and women</vt:lpstr>
    </vt:vector>
  </TitlesOfParts>
  <Company>HP</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Aleksandra</dc:creator>
  <cp:lastModifiedBy>Audrey Ledanois</cp:lastModifiedBy>
  <cp:revision>153</cp:revision>
  <cp:lastPrinted>2018-11-13T08:26:08Z</cp:lastPrinted>
  <dcterms:created xsi:type="dcterms:W3CDTF">2018-02-01T09:30:53Z</dcterms:created>
  <dcterms:modified xsi:type="dcterms:W3CDTF">2019-02-13T10:56:29Z</dcterms:modified>
</cp:coreProperties>
</file>